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6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56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83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8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88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294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8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63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4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52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7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91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52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339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69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20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38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E54D7-5BDF-41EE-A71B-BCBDF302FA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D3BA13-59FF-41FB-8E4E-988C7BDB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82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83779"/>
            <a:ext cx="7766936" cy="4393323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Применение показательной функции в науке, природе </a:t>
            </a:r>
            <a:r>
              <a:rPr lang="ru-RU" i="1" dirty="0"/>
              <a:t>и</a:t>
            </a:r>
            <a:r>
              <a:rPr lang="ru-RU" i="1" dirty="0" smtClean="0"/>
              <a:t> технике</a:t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3100" i="1" dirty="0" smtClean="0">
                <a:solidFill>
                  <a:srgbClr val="0070C0"/>
                </a:solidFill>
              </a:rPr>
              <a:t>Подготовили учащиеся 10и класса </a:t>
            </a:r>
            <a:br>
              <a:rPr lang="ru-RU" sz="3100" i="1" dirty="0" smtClean="0">
                <a:solidFill>
                  <a:srgbClr val="0070C0"/>
                </a:solidFill>
              </a:rPr>
            </a:br>
            <a:r>
              <a:rPr lang="ru-RU" sz="3100" i="1" dirty="0" err="1" smtClean="0">
                <a:solidFill>
                  <a:srgbClr val="0070C0"/>
                </a:solidFill>
              </a:rPr>
              <a:t>Имиликова</a:t>
            </a:r>
            <a:r>
              <a:rPr lang="ru-RU" sz="3100" i="1" dirty="0" smtClean="0">
                <a:solidFill>
                  <a:srgbClr val="0070C0"/>
                </a:solidFill>
              </a:rPr>
              <a:t> Р., Гамзатова А.</a:t>
            </a:r>
            <a:endParaRPr lang="ru-RU" sz="3100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54053" y="10314999"/>
            <a:ext cx="3842641" cy="231556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26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6125"/>
            <a:ext cx="8596668" cy="66215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Астрономия </a:t>
            </a:r>
            <a:endParaRPr lang="ru-RU" b="1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7" y="797290"/>
            <a:ext cx="3923490" cy="1856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602" y="797290"/>
            <a:ext cx="5248910" cy="19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demiart.ru/forum/uploads17/post-2585106-146004525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924" y="3689131"/>
            <a:ext cx="5496910" cy="316886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04497" y="2592489"/>
            <a:ext cx="8639503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яркости звезд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1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419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Медицина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62" y="1450428"/>
            <a:ext cx="4183117" cy="11671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88276" y="2592489"/>
            <a:ext cx="8355724" cy="1225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Формула расчета гемоглобина в </a:t>
            </a:r>
            <a:r>
              <a:rPr lang="ru-RU" sz="32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крови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70" y="3195145"/>
            <a:ext cx="5812220" cy="3541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698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  <a:solidFill>
            <a:schemeClr val="bg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Экономика производства.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3000" b="1" i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Стоимость оборудования  цеха через </a:t>
                </a:r>
                <a:r>
                  <a:rPr lang="en-US" sz="3000" b="1" i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u-RU" sz="3000" b="1" i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можно найти  по формуле</a:t>
                </a:r>
                <a:endParaRPr lang="ru-RU" sz="30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9600" dirty="0">
                    <a:solidFill>
                      <a:srgbClr val="00B0F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ru-RU" sz="9600" dirty="0">
                    <a:solidFill>
                      <a:srgbClr val="806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В=В</a:t>
                </a:r>
                <a:r>
                  <a:rPr lang="ru-RU" sz="9600" baseline="-25000" dirty="0">
                    <a:solidFill>
                      <a:srgbClr val="806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ru-RU" sz="9600" dirty="0">
                    <a:solidFill>
                      <a:srgbClr val="806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(1-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600" i="1">
                            <a:solidFill>
                              <a:srgbClr val="806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9600" i="1">
                            <a:solidFill>
                              <a:srgbClr val="806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Р</m:t>
                        </m:r>
                      </m:num>
                      <m:den>
                        <m:r>
                          <a:rPr lang="ru-RU" sz="9600" i="1">
                            <a:solidFill>
                              <a:srgbClr val="806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9600" dirty="0">
                    <a:solidFill>
                      <a:srgbClr val="806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)</a:t>
                </a:r>
                <a:r>
                  <a:rPr lang="en-US" sz="9600" baseline="30000" dirty="0">
                    <a:solidFill>
                      <a:srgbClr val="806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9600" dirty="0">
                    <a:solidFill>
                      <a:srgbClr val="806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3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 В</a:t>
                </a:r>
                <a:r>
                  <a:rPr lang="ru-RU" sz="3000" i="1" baseline="-25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3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-первонач. стоимость оборудования в рублях, Р-ежегодный процент амортизации, В- стоимость оборудования через </a:t>
                </a:r>
                <a:r>
                  <a:rPr lang="en-US" sz="3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u-RU" sz="3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лет </a:t>
                </a:r>
                <a:endParaRPr lang="ru-RU" sz="30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2355" r="-21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072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479" y="462455"/>
            <a:ext cx="8596668" cy="69368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ru-RU" dirty="0" smtClean="0"/>
              <a:t>Банковское дело</a:t>
            </a:r>
            <a:endParaRPr lang="ru-RU" dirty="0"/>
          </a:p>
        </p:txBody>
      </p:sp>
      <p:pic>
        <p:nvPicPr>
          <p:cNvPr id="1026" name="Picture 2" descr="https://image3.slideserve.com/6321182/slide21-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52" y="1387851"/>
            <a:ext cx="6936827" cy="491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37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73964"/>
            <a:ext cx="8596668" cy="67227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Искусство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46234"/>
            <a:ext cx="8596668" cy="5295129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ЛЕОНАРДО ДА ВИНЧИ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в первую очередь был великим математиком, а уже потом непревзойденным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живописцем.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Картины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Леонардо были исследовали с точки зрения графика показательной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функции.</a:t>
            </a:r>
          </a:p>
          <a:p>
            <a:pPr>
              <a:lnSpc>
                <a:spcPct val="107000"/>
              </a:lnSpc>
            </a:pP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показательной функции в творчестве еще раз подчеркивает гениальность живописца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50" y="3608813"/>
            <a:ext cx="4896386" cy="381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836" y="3608814"/>
            <a:ext cx="5362575" cy="3819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725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32904"/>
            <a:ext cx="8596668" cy="654765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ru-RU" dirty="0" smtClean="0"/>
              <a:t>                         В быту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45325"/>
            <a:ext cx="8596668" cy="4696038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000000"/>
                </a:solidFill>
                <a:latin typeface="Times New Roman, serif"/>
              </a:rPr>
              <a:t>Если снять кипящий чайник с огня, то сначала он быстро остывает, а потом остывание идет гораздо медленнее, это явление описывается </a:t>
            </a:r>
            <a:r>
              <a:rPr lang="ru-RU" sz="2400" i="1" dirty="0" smtClean="0">
                <a:solidFill>
                  <a:srgbClr val="000000"/>
                </a:solidFill>
                <a:latin typeface="Times New Roman, serif"/>
              </a:rPr>
              <a:t>формулой</a:t>
            </a:r>
          </a:p>
          <a:p>
            <a:endParaRPr lang="ru-RU" sz="4000" dirty="0" smtClean="0">
              <a:solidFill>
                <a:srgbClr val="000000"/>
              </a:solidFill>
              <a:latin typeface="Times New Roman, serif"/>
            </a:endParaRPr>
          </a:p>
          <a:p>
            <a:r>
              <a:rPr lang="ru-RU" sz="4000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sz="4800" dirty="0">
                <a:solidFill>
                  <a:srgbClr val="00B050"/>
                </a:solidFill>
                <a:latin typeface="Times New Roman, serif"/>
              </a:rPr>
              <a:t>T=(T</a:t>
            </a:r>
            <a:r>
              <a:rPr lang="ru-RU" sz="4800" baseline="-25000" dirty="0">
                <a:solidFill>
                  <a:srgbClr val="00B050"/>
                </a:solidFill>
                <a:latin typeface="Times New Roman, serif"/>
              </a:rPr>
              <a:t>1</a:t>
            </a:r>
            <a:r>
              <a:rPr lang="ru-RU" sz="4800" dirty="0">
                <a:solidFill>
                  <a:srgbClr val="00B050"/>
                </a:solidFill>
                <a:latin typeface="Times New Roman, serif"/>
              </a:rPr>
              <a:t>-T</a:t>
            </a:r>
            <a:r>
              <a:rPr lang="ru-RU" sz="4800" baseline="-25000" dirty="0">
                <a:solidFill>
                  <a:srgbClr val="00B050"/>
                </a:solidFill>
                <a:latin typeface="Times New Roman, serif"/>
              </a:rPr>
              <a:t>0</a:t>
            </a:r>
            <a:r>
              <a:rPr lang="ru-RU" sz="4800" dirty="0">
                <a:solidFill>
                  <a:srgbClr val="00B050"/>
                </a:solidFill>
                <a:latin typeface="Times New Roman, serif"/>
              </a:rPr>
              <a:t>)e</a:t>
            </a:r>
            <a:r>
              <a:rPr lang="ru-RU" sz="4800" baseline="30000" dirty="0">
                <a:solidFill>
                  <a:srgbClr val="00B050"/>
                </a:solidFill>
                <a:latin typeface="Times New Roman, serif"/>
              </a:rPr>
              <a:t>-kt</a:t>
            </a:r>
            <a:r>
              <a:rPr lang="ru-RU" sz="4800" dirty="0">
                <a:solidFill>
                  <a:srgbClr val="00B050"/>
                </a:solidFill>
                <a:latin typeface="Times New Roman, serif"/>
              </a:rPr>
              <a:t>+T</a:t>
            </a:r>
            <a:r>
              <a:rPr lang="ru-RU" sz="4800" baseline="-25000" dirty="0">
                <a:solidFill>
                  <a:srgbClr val="00B050"/>
                </a:solidFill>
                <a:latin typeface="Times New Roman, serif"/>
              </a:rPr>
              <a:t>1 </a:t>
            </a:r>
            <a:r>
              <a:rPr lang="ru-RU" sz="4800" baseline="-25000" dirty="0" smtClean="0">
                <a:solidFill>
                  <a:srgbClr val="00B050"/>
                </a:solidFill>
                <a:latin typeface="Times New Roman, serif"/>
              </a:rPr>
              <a:t>    </a:t>
            </a:r>
            <a:endParaRPr lang="ru-RU" sz="4800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https://inteltoys.ru/files/catalog/2011/04/3333_img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345" y="2572950"/>
            <a:ext cx="3499943" cy="3468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30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011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Times New Roman, serif"/>
              </a:rPr>
              <a:t>При падении тел в безвоздушном пространстве скорость их непрерывно возрастает. При падении тел в воздухе скорость падения тоже увеличивается, но не может превзойти определенной величины. Если считать, что сила сопротивления воздуха пропорциональна скорости падения парашютиста, т.е. что F=</a:t>
            </a:r>
            <a:r>
              <a:rPr lang="ru-RU" i="1" dirty="0" err="1">
                <a:solidFill>
                  <a:srgbClr val="000000"/>
                </a:solidFill>
                <a:latin typeface="Times New Roman, serif"/>
              </a:rPr>
              <a:t>kv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 , то через t секунд скорость падения будет </a:t>
            </a:r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равна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: </a:t>
            </a:r>
            <a:endParaRPr lang="ru-RU" i="1" dirty="0" smtClean="0">
              <a:solidFill>
                <a:srgbClr val="000000"/>
              </a:solidFill>
              <a:latin typeface="Times New Roman, serif"/>
            </a:endParaRPr>
          </a:p>
          <a:p>
            <a:r>
              <a:rPr lang="ru-RU" sz="7200" dirty="0" smtClean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v=</a:t>
            </a:r>
            <a:r>
              <a:rPr lang="ru-RU" sz="7200" dirty="0" err="1" smtClean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mg</a:t>
            </a:r>
            <a:r>
              <a:rPr lang="ru-RU" sz="7200" dirty="0" smtClean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/k(1-e</a:t>
            </a:r>
            <a:r>
              <a:rPr lang="ru-RU" sz="7200" baseline="30000" dirty="0" smtClean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-kt/m</a:t>
            </a:r>
            <a:r>
              <a:rPr lang="ru-RU" sz="7200" dirty="0" smtClean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  <p:pic>
        <p:nvPicPr>
          <p:cNvPr id="4" name="Рисунок 3" descr="http://cdn.bolshoyvopros.ru/files/users/images/b5/c1/b5c15f0ea2e5ab742b58d07e9dee17c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119" y="4138099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useky.com/wp-content/uploads/2015/04/oduvanchik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08" y="4138099"/>
            <a:ext cx="2565400" cy="200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tatic8.depositphotos.com/1003536/882/v/450/depositphotos_8828164-stock-illustration-internet-cloud-vector-imag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930" y="4017766"/>
            <a:ext cx="2266950" cy="2145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48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75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71145"/>
            <a:ext cx="8596668" cy="4370217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Показательная функция является неотъемлемой частью нашей жизни, а также играет важную роль в различных сферах </a:t>
            </a:r>
            <a:r>
              <a:rPr lang="ru-RU" sz="3200" b="1" i="1" smtClean="0"/>
              <a:t>деятельности человека.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24501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Цель: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29711"/>
            <a:ext cx="8596668" cy="4811652"/>
          </a:xfrm>
        </p:spPr>
        <p:txBody>
          <a:bodyPr/>
          <a:lstStyle/>
          <a:p>
            <a:r>
              <a:rPr lang="ru-RU" sz="2800" i="1" dirty="0" smtClean="0"/>
              <a:t>Исследовать в каких областях науки, природы, техники нашла применение показательная функция</a:t>
            </a:r>
          </a:p>
          <a:p>
            <a:r>
              <a:rPr lang="ru-RU" sz="3600" i="1" dirty="0" smtClean="0">
                <a:solidFill>
                  <a:srgbClr val="92D050"/>
                </a:solidFill>
              </a:rPr>
              <a:t>Задачи:</a:t>
            </a:r>
          </a:p>
          <a:p>
            <a:r>
              <a:rPr lang="ru-RU" sz="2800" i="1" dirty="0"/>
              <a:t>Расширить знания о показательной функции</a:t>
            </a:r>
          </a:p>
          <a:p>
            <a:r>
              <a:rPr lang="ru-RU" sz="2800" i="1" dirty="0"/>
              <a:t>Узнать какие явления из жизни и некоторых наук описывает показательная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41992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419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i="1" dirty="0" smtClean="0"/>
              <a:t>Биология</a:t>
            </a:r>
            <a:endParaRPr lang="ru-RU" b="1" i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313793"/>
            <a:ext cx="8596668" cy="4727570"/>
          </a:xfrm>
        </p:spPr>
        <p:txBody>
          <a:bodyPr/>
          <a:lstStyle/>
          <a:p>
            <a:r>
              <a:rPr lang="en-US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US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9600" baseline="-25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9600" baseline="30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sz="9600" baseline="30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9600" dirty="0" smtClean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8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органического размножения.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Рост </a:t>
            </a:r>
            <a: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различных микроорганизмов и бактерий, дрожжей и ферментов подчиняется данному закону</a:t>
            </a:r>
          </a:p>
          <a:p>
            <a:endParaRPr lang="ru-RU" dirty="0"/>
          </a:p>
        </p:txBody>
      </p:sp>
      <p:pic>
        <p:nvPicPr>
          <p:cNvPr id="6" name="Рисунок 5" descr="http://weclipart.com/gimg/AAA970A41E83C8BB/13494982-fly-cartoon-Stock-Vector-insect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617" y="1478455"/>
            <a:ext cx="2040890" cy="1731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30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3270"/>
            <a:ext cx="8596668" cy="72521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i="1" dirty="0" smtClean="0"/>
              <a:t>Биология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821" y="1145628"/>
            <a:ext cx="10009946" cy="5326026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/>
              <a:t>Рост </a:t>
            </a:r>
            <a:r>
              <a:rPr lang="ru-RU" sz="2800" b="1" i="1" dirty="0"/>
              <a:t>древесины происходит по </a:t>
            </a:r>
            <a:r>
              <a:rPr lang="ru-RU" sz="2800" b="1" i="1" dirty="0" smtClean="0"/>
              <a:t>закону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78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А=А</a:t>
            </a:r>
            <a:r>
              <a:rPr lang="ru-RU" sz="7800" baseline="-25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78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7800" baseline="30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sz="7800" baseline="30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78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7800" dirty="0" smtClean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000000"/>
                </a:solidFill>
                <a:latin typeface="Times New Roman, serif"/>
              </a:rPr>
              <a:t>где  A- изменение количества древесины во времени; A</a:t>
            </a:r>
            <a:r>
              <a:rPr lang="ru-RU" sz="2800" i="1" baseline="-25000" dirty="0">
                <a:solidFill>
                  <a:srgbClr val="000000"/>
                </a:solidFill>
                <a:latin typeface="Times New Roman, serif"/>
              </a:rPr>
              <a:t>0</a:t>
            </a:r>
            <a:r>
              <a:rPr lang="ru-RU" sz="2800" i="1" dirty="0">
                <a:solidFill>
                  <a:srgbClr val="000000"/>
                </a:solidFill>
                <a:latin typeface="Times New Roman, serif"/>
              </a:rPr>
              <a:t>- начальное количество древесины; t-время; k, a - некоторые постоянные.</a:t>
            </a:r>
            <a:endParaRPr lang="ru-RU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G:\конференция\картинки для конференции\1441012927_tmkmetkykg-8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80" y="1633574"/>
            <a:ext cx="3477471" cy="231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4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15311"/>
            <a:ext cx="8596668" cy="735724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Биология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248" y="1051036"/>
            <a:ext cx="11940789" cy="23648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5007" y="4109545"/>
            <a:ext cx="457200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0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У=50</a:t>
            </a:r>
            <a:r>
              <a:rPr lang="ru-RU" sz="10000" baseline="30000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мама\363958_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193" y="4239172"/>
            <a:ext cx="4280557" cy="261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96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419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Физика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Давление воздуха убывает с высотой по закону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Р=Р</a:t>
            </a:r>
            <a:r>
              <a:rPr lang="ru-RU" sz="9600" baseline="-25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9600" baseline="30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9600" baseline="30000" dirty="0" err="1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lang="ru-RU" sz="96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P- давление на высоте h, P</a:t>
            </a:r>
            <a:r>
              <a:rPr lang="ru-RU" sz="2800" i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давление на уровне моря, а- некоторая постоянная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70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062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Физика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7366"/>
            <a:ext cx="8596668" cy="4653996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solidFill>
                  <a:srgbClr val="000000"/>
                </a:solidFill>
                <a:latin typeface="Times New Roman, serif"/>
              </a:rPr>
              <a:t>Много трудных математических задач приходится решать в теории межпланетных путешествий. Одной из них является задача об определении массы топлива, необходимого для того, чтобы придать ракете нужную скорость v. Эта масса М зависит от массы m самой ракеты (без топлива) и от скорости v</a:t>
            </a:r>
            <a:r>
              <a:rPr lang="ru-RU" i="1" baseline="-25000" dirty="0">
                <a:solidFill>
                  <a:srgbClr val="000000"/>
                </a:solidFill>
                <a:latin typeface="Times New Roman, serif"/>
              </a:rPr>
              <a:t>0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, с которой продукты горения вытекают из ракетного двигателя. Если не учитывать сопротивление воздуха и притяжение Земли, то масса топлива определиться формулой: </a:t>
            </a:r>
            <a:endParaRPr lang="ru-RU" i="1" dirty="0" smtClean="0">
              <a:solidFill>
                <a:srgbClr val="000000"/>
              </a:solidFill>
              <a:latin typeface="Times New Roman, serif"/>
            </a:endParaRPr>
          </a:p>
          <a:p>
            <a:pPr algn="ctr"/>
            <a:r>
              <a:rPr lang="ru-RU" sz="4400" dirty="0" smtClean="0">
                <a:solidFill>
                  <a:srgbClr val="000000"/>
                </a:solidFill>
                <a:latin typeface="Times New Roman, serif"/>
              </a:rPr>
              <a:t>M=m(</a:t>
            </a:r>
            <a:r>
              <a:rPr lang="ru-RU" sz="4400" dirty="0" err="1" smtClean="0">
                <a:solidFill>
                  <a:srgbClr val="000000"/>
                </a:solidFill>
                <a:latin typeface="Times New Roman, serif"/>
              </a:rPr>
              <a:t>e</a:t>
            </a:r>
            <a:r>
              <a:rPr lang="ru-RU" sz="4400" baseline="30000" dirty="0" err="1" smtClean="0">
                <a:solidFill>
                  <a:srgbClr val="000000"/>
                </a:solidFill>
                <a:latin typeface="Times New Roman, serif"/>
              </a:rPr>
              <a:t>v</a:t>
            </a:r>
            <a:r>
              <a:rPr lang="ru-RU" sz="4400" baseline="30000" dirty="0" smtClean="0">
                <a:solidFill>
                  <a:srgbClr val="000000"/>
                </a:solidFill>
                <a:latin typeface="Times New Roman, serif"/>
              </a:rPr>
              <a:t>/v0</a:t>
            </a:r>
            <a:r>
              <a:rPr lang="ru-RU" sz="4400" dirty="0" smtClean="0">
                <a:solidFill>
                  <a:srgbClr val="000000"/>
                </a:solidFill>
                <a:latin typeface="Times New Roman, serif"/>
              </a:rPr>
              <a:t>-1)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(формула </a:t>
            </a:r>
            <a:r>
              <a:rPr lang="ru-RU" i="1" dirty="0" err="1">
                <a:solidFill>
                  <a:srgbClr val="000000"/>
                </a:solidFill>
                <a:latin typeface="Times New Roman, serif"/>
              </a:rPr>
              <a:t>К.Э.Циалковского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). Например, для того </a:t>
            </a:r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чтобы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ракете с массой 1,5 т придать скорость 8000 м/с, </a:t>
            </a:r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надо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при скорости истечения газов 2000 м/с взять </a:t>
            </a:r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примерно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, serif"/>
              </a:rPr>
              <a:t>80 т топлива.</a:t>
            </a:r>
            <a:endParaRPr lang="ru-RU" i="1" dirty="0"/>
          </a:p>
        </p:txBody>
      </p:sp>
      <p:pic>
        <p:nvPicPr>
          <p:cNvPr id="4" name="Рисунок 3" descr="https://ds02.infourok.ru/uploads/ex/0f73/0004a352-5e8987bb/1/img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959" y="3714364"/>
            <a:ext cx="2783434" cy="2197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07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6234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dirty="0"/>
              <a:t> </a:t>
            </a:r>
            <a:r>
              <a:rPr lang="ru-RU" dirty="0" smtClean="0"/>
              <a:t>          физика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m=m</a:t>
            </a:r>
            <a:r>
              <a:rPr lang="ru-RU" sz="9600" baseline="-25000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9600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(1/2)</a:t>
            </a:r>
            <a:r>
              <a:rPr lang="ru-RU" sz="9600" baseline="30000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t/t</a:t>
            </a:r>
            <a:r>
              <a:rPr lang="ru-RU" sz="9600" baseline="-25000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96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радиоактивное вещество распадается его масса определяется по данной формуле</a:t>
            </a:r>
            <a:endParaRPr lang="ru-RU" sz="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Используя данную формулу ученые рассчитали возраст Земли (радий распадется примерно за время, равное возрасту Земли)</a:t>
            </a:r>
            <a:endParaRPr lang="ru-RU" sz="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6402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215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география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5834"/>
            <a:ext cx="8596668" cy="5359853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6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96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US" sz="96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9600" baseline="-250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96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9600" baseline="300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sz="9600" baseline="300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96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Формула изменения численности народонаселения</a:t>
            </a:r>
          </a:p>
          <a:p>
            <a:endParaRPr lang="ru-RU" dirty="0"/>
          </a:p>
        </p:txBody>
      </p:sp>
      <p:pic>
        <p:nvPicPr>
          <p:cNvPr id="4" name="Рисунок 3" descr="https://otvet.imgsmail.ru/download/30143240_ec20e0b9eef004773bb5aa10212fc132_8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379" y="3916608"/>
            <a:ext cx="5334000" cy="2799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409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</TotalTime>
  <Words>406</Words>
  <Application>Microsoft Office PowerPoint</Application>
  <PresentationFormat>Широкоэкранный</PresentationFormat>
  <Paragraphs>54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Times New Roman, serif</vt:lpstr>
      <vt:lpstr>Trebuchet MS</vt:lpstr>
      <vt:lpstr>Wingdings 3</vt:lpstr>
      <vt:lpstr>Грань</vt:lpstr>
      <vt:lpstr>Применение показательной функции в науке, природе и технике  Подготовили учащиеся 10и класса  Имиликова Р., Гамзатова А.</vt:lpstr>
      <vt:lpstr>Цель: </vt:lpstr>
      <vt:lpstr>Биология</vt:lpstr>
      <vt:lpstr>Биология</vt:lpstr>
      <vt:lpstr>                      Биология</vt:lpstr>
      <vt:lpstr>Физика</vt:lpstr>
      <vt:lpstr>Физика</vt:lpstr>
      <vt:lpstr>                         физика</vt:lpstr>
      <vt:lpstr>география</vt:lpstr>
      <vt:lpstr>Астрономия </vt:lpstr>
      <vt:lpstr>Медицина</vt:lpstr>
      <vt:lpstr>Экономика производства. </vt:lpstr>
      <vt:lpstr>Банковское дело</vt:lpstr>
      <vt:lpstr>Искусство</vt:lpstr>
      <vt:lpstr>                         В быту</vt:lpstr>
      <vt:lpstr>Презентация PowerPoint</vt:lpstr>
      <vt:lpstr>Вывод: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показательной функции в науке, природе и технике</dc:title>
  <dc:creator>Admin</dc:creator>
  <cp:lastModifiedBy>Admin</cp:lastModifiedBy>
  <cp:revision>17</cp:revision>
  <dcterms:created xsi:type="dcterms:W3CDTF">2018-01-28T10:58:54Z</dcterms:created>
  <dcterms:modified xsi:type="dcterms:W3CDTF">2018-01-29T15:08:24Z</dcterms:modified>
</cp:coreProperties>
</file>