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0" r:id="rId2"/>
    <p:sldId id="267" r:id="rId3"/>
    <p:sldId id="280" r:id="rId4"/>
    <p:sldId id="296" r:id="rId5"/>
    <p:sldId id="304" r:id="rId6"/>
    <p:sldId id="299" r:id="rId7"/>
    <p:sldId id="300" r:id="rId8"/>
    <p:sldId id="301" r:id="rId9"/>
    <p:sldId id="305" r:id="rId10"/>
    <p:sldId id="306" r:id="rId11"/>
    <p:sldId id="307" r:id="rId12"/>
    <p:sldId id="308" r:id="rId13"/>
    <p:sldId id="309" r:id="rId14"/>
    <p:sldId id="311" r:id="rId15"/>
    <p:sldId id="312" r:id="rId16"/>
    <p:sldId id="316" r:id="rId17"/>
    <p:sldId id="287" r:id="rId18"/>
    <p:sldId id="315" r:id="rId19"/>
    <p:sldId id="286" r:id="rId20"/>
    <p:sldId id="289" r:id="rId21"/>
    <p:sldId id="290" r:id="rId22"/>
    <p:sldId id="291" r:id="rId23"/>
    <p:sldId id="293" r:id="rId24"/>
    <p:sldId id="292" r:id="rId25"/>
    <p:sldId id="317" r:id="rId26"/>
    <p:sldId id="313" r:id="rId27"/>
    <p:sldId id="265" r:id="rId28"/>
    <p:sldId id="31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2007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A9216-1D11-4AD9-B706-BC5F48383243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4E2D4C-B74D-4E09-B347-7954BE684B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809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33C6B8-EF82-4297-8309-0A973E139622}" type="slidenum">
              <a:rPr lang="ru-RU"/>
              <a:pPr/>
              <a:t>6</a:t>
            </a:fld>
            <a:endParaRPr lang="ru-RU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Опишите показания термометра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102A48-3B13-44A5-AC5A-B163622511D8}" type="slidenum">
              <a:rPr lang="ru-RU"/>
              <a:pPr/>
              <a:t>7</a:t>
            </a:fld>
            <a:endParaRPr lang="ru-RU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Опишите показания термометра</a:t>
            </a:r>
          </a:p>
          <a:p>
            <a:r>
              <a:rPr lang="ru-RU"/>
              <a:t>Опишите показания термометра</a:t>
            </a:r>
          </a:p>
          <a:p>
            <a:r>
              <a:rPr lang="ru-RU"/>
              <a:t>Опишите показания термометра.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64D507-221C-40C3-926B-A3822309A965}" type="slidenum">
              <a:rPr lang="ru-RU"/>
              <a:pPr/>
              <a:t>8</a:t>
            </a:fld>
            <a:endParaRPr lang="ru-RU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Опишите показания термометра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0"/>
            <a:ext cx="9144000" cy="680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87824" y="260648"/>
            <a:ext cx="5832648" cy="42473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Урок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математики</a:t>
            </a:r>
          </a:p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6 классе.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§ 29</a:t>
            </a:r>
            <a:endParaRPr lang="ru-RU" sz="5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5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85184"/>
            <a:ext cx="4112421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65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9725" y="260350"/>
            <a:ext cx="6264275" cy="1323975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>
                <a:solidFill>
                  <a:schemeClr val="accent2"/>
                </a:solidFill>
                <a:latin typeface="Georgia" pitchFamily="18" charset="0"/>
              </a:rPr>
              <a:t>Изменения в природе</a:t>
            </a:r>
          </a:p>
          <a:p>
            <a:pPr>
              <a:buFontTx/>
              <a:buNone/>
            </a:pPr>
            <a:r>
              <a:rPr lang="ru-RU" b="1" i="1">
                <a:solidFill>
                  <a:schemeClr val="accent2"/>
                </a:solidFill>
                <a:latin typeface="Georgia" pitchFamily="18" charset="0"/>
              </a:rPr>
              <a:t>Происходят год от года…</a:t>
            </a:r>
          </a:p>
        </p:txBody>
      </p:sp>
      <p:pic>
        <p:nvPicPr>
          <p:cNvPr id="5124" name="Picture 4" descr="CRCTR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554162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CRCTR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4276725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2195513" y="1484313"/>
            <a:ext cx="6553200" cy="1439862"/>
          </a:xfrm>
          <a:prstGeom prst="wedgeRoundRectCallout">
            <a:avLst>
              <a:gd name="adj1" fmla="val -66667"/>
              <a:gd name="adj2" fmla="val -38755"/>
              <a:gd name="adj3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Я думаю, ты знаешь, как могут изменяться величины.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179388" y="4508500"/>
            <a:ext cx="6337300" cy="720725"/>
          </a:xfrm>
          <a:prstGeom prst="wedgeRoundRectCallout">
            <a:avLst>
              <a:gd name="adj1" fmla="val 66157"/>
              <a:gd name="adj2" fmla="val 103963"/>
              <a:gd name="adj3" fmla="val 16667"/>
            </a:avLst>
          </a:prstGeom>
          <a:solidFill>
            <a:srgbClr val="FFFF99"/>
          </a:solidFill>
          <a:ln w="9525">
            <a:solidFill>
              <a:srgbClr val="FF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Не  припоминаю!</a:t>
            </a: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2411413" y="1700213"/>
            <a:ext cx="6553200" cy="1152525"/>
          </a:xfrm>
          <a:prstGeom prst="wedgeRoundRectCallout">
            <a:avLst>
              <a:gd name="adj1" fmla="val -69236"/>
              <a:gd name="adj2" fmla="val -53167"/>
              <a:gd name="adj3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Возьми какую-нибудь величину…</a:t>
            </a:r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179388" y="4508500"/>
            <a:ext cx="6337300" cy="720725"/>
          </a:xfrm>
          <a:prstGeom prst="wedgeRoundRectCallout">
            <a:avLst>
              <a:gd name="adj1" fmla="val 64681"/>
              <a:gd name="adj2" fmla="val 99778"/>
              <a:gd name="adj3" fmla="val 16667"/>
            </a:avLst>
          </a:prstGeom>
          <a:solidFill>
            <a:srgbClr val="FFFF99"/>
          </a:solidFill>
          <a:ln w="9525">
            <a:solidFill>
              <a:srgbClr val="FF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А можно мне взять сосиску?</a:t>
            </a:r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7380288" y="2852738"/>
            <a:ext cx="1763712" cy="1081087"/>
          </a:xfrm>
          <a:prstGeom prst="cloudCallout">
            <a:avLst>
              <a:gd name="adj1" fmla="val -39829"/>
              <a:gd name="adj2" fmla="val 12973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b="0"/>
          </a:p>
        </p:txBody>
      </p:sp>
      <p:sp>
        <p:nvSpPr>
          <p:cNvPr id="5131" name="Freeform 11"/>
          <p:cNvSpPr>
            <a:spLocks/>
          </p:cNvSpPr>
          <p:nvPr/>
        </p:nvSpPr>
        <p:spPr bwMode="auto">
          <a:xfrm rot="9072612">
            <a:off x="7667625" y="3141663"/>
            <a:ext cx="1147763" cy="560387"/>
          </a:xfrm>
          <a:custGeom>
            <a:avLst/>
            <a:gdLst>
              <a:gd name="T0" fmla="*/ 208 w 2269"/>
              <a:gd name="T1" fmla="*/ 307 h 808"/>
              <a:gd name="T2" fmla="*/ 64 w 2269"/>
              <a:gd name="T3" fmla="*/ 435 h 808"/>
              <a:gd name="T4" fmla="*/ 16 w 2269"/>
              <a:gd name="T5" fmla="*/ 627 h 808"/>
              <a:gd name="T6" fmla="*/ 160 w 2269"/>
              <a:gd name="T7" fmla="*/ 787 h 808"/>
              <a:gd name="T8" fmla="*/ 400 w 2269"/>
              <a:gd name="T9" fmla="*/ 755 h 808"/>
              <a:gd name="T10" fmla="*/ 864 w 2269"/>
              <a:gd name="T11" fmla="*/ 595 h 808"/>
              <a:gd name="T12" fmla="*/ 1600 w 2269"/>
              <a:gd name="T13" fmla="*/ 595 h 808"/>
              <a:gd name="T14" fmla="*/ 1984 w 2269"/>
              <a:gd name="T15" fmla="*/ 643 h 808"/>
              <a:gd name="T16" fmla="*/ 2176 w 2269"/>
              <a:gd name="T17" fmla="*/ 563 h 808"/>
              <a:gd name="T18" fmla="*/ 2256 w 2269"/>
              <a:gd name="T19" fmla="*/ 323 h 808"/>
              <a:gd name="T20" fmla="*/ 2096 w 2269"/>
              <a:gd name="T21" fmla="*/ 163 h 808"/>
              <a:gd name="T22" fmla="*/ 1440 w 2269"/>
              <a:gd name="T23" fmla="*/ 35 h 808"/>
              <a:gd name="T24" fmla="*/ 1056 w 2269"/>
              <a:gd name="T25" fmla="*/ 19 h 808"/>
              <a:gd name="T26" fmla="*/ 528 w 2269"/>
              <a:gd name="T27" fmla="*/ 147 h 808"/>
              <a:gd name="T28" fmla="*/ 208 w 2269"/>
              <a:gd name="T29" fmla="*/ 307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9" h="808">
                <a:moveTo>
                  <a:pt x="208" y="307"/>
                </a:moveTo>
                <a:cubicBezTo>
                  <a:pt x="131" y="355"/>
                  <a:pt x="96" y="382"/>
                  <a:pt x="64" y="435"/>
                </a:cubicBezTo>
                <a:cubicBezTo>
                  <a:pt x="32" y="488"/>
                  <a:pt x="0" y="569"/>
                  <a:pt x="16" y="627"/>
                </a:cubicBezTo>
                <a:cubicBezTo>
                  <a:pt x="32" y="685"/>
                  <a:pt x="96" y="766"/>
                  <a:pt x="160" y="787"/>
                </a:cubicBezTo>
                <a:cubicBezTo>
                  <a:pt x="224" y="808"/>
                  <a:pt x="283" y="787"/>
                  <a:pt x="400" y="755"/>
                </a:cubicBezTo>
                <a:cubicBezTo>
                  <a:pt x="517" y="723"/>
                  <a:pt x="664" y="622"/>
                  <a:pt x="864" y="595"/>
                </a:cubicBezTo>
                <a:cubicBezTo>
                  <a:pt x="1064" y="568"/>
                  <a:pt x="1413" y="587"/>
                  <a:pt x="1600" y="595"/>
                </a:cubicBezTo>
                <a:cubicBezTo>
                  <a:pt x="1787" y="603"/>
                  <a:pt x="1888" y="648"/>
                  <a:pt x="1984" y="643"/>
                </a:cubicBezTo>
                <a:cubicBezTo>
                  <a:pt x="2080" y="638"/>
                  <a:pt x="2131" y="616"/>
                  <a:pt x="2176" y="563"/>
                </a:cubicBezTo>
                <a:cubicBezTo>
                  <a:pt x="2221" y="510"/>
                  <a:pt x="2269" y="390"/>
                  <a:pt x="2256" y="323"/>
                </a:cubicBezTo>
                <a:cubicBezTo>
                  <a:pt x="2243" y="256"/>
                  <a:pt x="2232" y="211"/>
                  <a:pt x="2096" y="163"/>
                </a:cubicBezTo>
                <a:cubicBezTo>
                  <a:pt x="1960" y="115"/>
                  <a:pt x="1613" y="59"/>
                  <a:pt x="1440" y="35"/>
                </a:cubicBezTo>
                <a:cubicBezTo>
                  <a:pt x="1267" y="11"/>
                  <a:pt x="1208" y="0"/>
                  <a:pt x="1056" y="19"/>
                </a:cubicBezTo>
                <a:cubicBezTo>
                  <a:pt x="904" y="38"/>
                  <a:pt x="669" y="99"/>
                  <a:pt x="528" y="147"/>
                </a:cubicBezTo>
                <a:cubicBezTo>
                  <a:pt x="387" y="195"/>
                  <a:pt x="285" y="259"/>
                  <a:pt x="208" y="307"/>
                </a:cubicBezTo>
                <a:close/>
              </a:path>
            </a:pathLst>
          </a:custGeom>
          <a:gradFill rotWithShape="1">
            <a:gsLst>
              <a:gs pos="0">
                <a:srgbClr val="CC6600"/>
              </a:gs>
              <a:gs pos="50000">
                <a:srgbClr val="800000"/>
              </a:gs>
              <a:gs pos="100000">
                <a:srgbClr val="CC6600"/>
              </a:gs>
            </a:gsLst>
            <a:lin ang="2700000" scaled="1"/>
          </a:gradFill>
          <a:ln w="9525" cap="flat" cmpd="sng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  <a:effectLst>
            <a:outerShdw dist="71842" dir="8100000" algn="ctr" rotWithShape="0">
              <a:srgbClr val="00CC66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1692275" y="1557338"/>
            <a:ext cx="5688013" cy="2447925"/>
          </a:xfrm>
          <a:prstGeom prst="wedgeRoundRectCallout">
            <a:avLst>
              <a:gd name="adj1" fmla="val -61333"/>
              <a:gd name="adj2" fmla="val -47407"/>
              <a:gd name="adj3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Хорошо. Рассмотрим массу сосисок. Если ты съешь половину сосиски, уменьшится ли  общая масса сосисок?</a:t>
            </a:r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179388" y="4508500"/>
            <a:ext cx="6337300" cy="720725"/>
          </a:xfrm>
          <a:prstGeom prst="wedgeRoundRectCallout">
            <a:avLst>
              <a:gd name="adj1" fmla="val 65255"/>
              <a:gd name="adj2" fmla="val 102644"/>
              <a:gd name="adj3" fmla="val 16667"/>
            </a:avLst>
          </a:prstGeom>
          <a:solidFill>
            <a:srgbClr val="FFFF99"/>
          </a:solidFill>
          <a:ln w="9525">
            <a:solidFill>
              <a:srgbClr val="FF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М-м-м-м-м, да!</a:t>
            </a:r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>
            <a:off x="1908175" y="1773238"/>
            <a:ext cx="5688013" cy="2447925"/>
          </a:xfrm>
          <a:prstGeom prst="wedgeRoundRectCallout">
            <a:avLst>
              <a:gd name="adj1" fmla="val -66157"/>
              <a:gd name="adj2" fmla="val -54866"/>
              <a:gd name="adj3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А говорил, что не помнишь… Величина  может либо уменьшаться, либо увеличиваться.</a:t>
            </a:r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auto">
          <a:xfrm>
            <a:off x="250825" y="4267200"/>
            <a:ext cx="6337300" cy="2590800"/>
          </a:xfrm>
          <a:prstGeom prst="wedgeRoundRectCallout">
            <a:avLst>
              <a:gd name="adj1" fmla="val 64903"/>
              <a:gd name="adj2" fmla="val 1838"/>
              <a:gd name="adj3" fmla="val 16667"/>
            </a:avLst>
          </a:prstGeom>
          <a:solidFill>
            <a:srgbClr val="FFFF99"/>
          </a:solidFill>
          <a:ln w="9525">
            <a:solidFill>
              <a:srgbClr val="FF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Понял!!!</a:t>
            </a:r>
          </a:p>
          <a:p>
            <a:pPr algn="ctr"/>
            <a:r>
              <a:rPr lang="ru-RU" sz="2800" i="1">
                <a:latin typeface="Georgia" pitchFamily="18" charset="0"/>
              </a:rPr>
              <a:t>Сегодня на уроке Мы будем уменьшать или увеличивать величины, то есть ИЗМЕНЯТЬ их…</a:t>
            </a:r>
          </a:p>
        </p:txBody>
      </p:sp>
      <p:sp>
        <p:nvSpPr>
          <p:cNvPr id="5136" name="AutoShape 16"/>
          <p:cNvSpPr>
            <a:spLocks noChangeArrowheads="1"/>
          </p:cNvSpPr>
          <p:nvPr/>
        </p:nvSpPr>
        <p:spPr bwMode="auto">
          <a:xfrm>
            <a:off x="2051050" y="1484313"/>
            <a:ext cx="6624638" cy="1584325"/>
          </a:xfrm>
          <a:prstGeom prst="wedgeRoundRectCallout">
            <a:avLst>
              <a:gd name="adj1" fmla="val -66681"/>
              <a:gd name="adj2" fmla="val -42083"/>
              <a:gd name="adj3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Да,с помощью положительных или отрицательных чисел.</a:t>
            </a:r>
          </a:p>
        </p:txBody>
      </p:sp>
    </p:spTree>
    <p:extLst>
      <p:ext uri="{BB962C8B-B14F-4D97-AF65-F5344CB8AC3E}">
        <p14:creationId xmlns:p14="http://schemas.microsoft.com/office/powerpoint/2010/main" val="182097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  <p:bldP spid="5126" grpId="1" animBg="1"/>
      <p:bldP spid="5127" grpId="0" animBg="1"/>
      <p:bldP spid="5128" grpId="0" animBg="1"/>
      <p:bldP spid="5128" grpId="1" animBg="1"/>
      <p:bldP spid="5129" grpId="0" animBg="1"/>
      <p:bldP spid="5130" grpId="0" animBg="1"/>
      <p:bldP spid="5131" grpId="0" animBg="1"/>
      <p:bldP spid="5132" grpId="0" animBg="1"/>
      <p:bldP spid="5132" grpId="1" animBg="1"/>
      <p:bldP spid="5133" grpId="0" animBg="1"/>
      <p:bldP spid="5134" grpId="0" animBg="1"/>
      <p:bldP spid="5134" grpId="1" animBg="1"/>
      <p:bldP spid="5135" grpId="0" animBg="1"/>
      <p:bldP spid="51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RCTR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155416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CRCTR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4276725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Freeform 6"/>
          <p:cNvSpPr>
            <a:spLocks/>
          </p:cNvSpPr>
          <p:nvPr/>
        </p:nvSpPr>
        <p:spPr bwMode="auto">
          <a:xfrm>
            <a:off x="4530725" y="188913"/>
            <a:ext cx="4763" cy="6400800"/>
          </a:xfrm>
          <a:custGeom>
            <a:avLst/>
            <a:gdLst>
              <a:gd name="T0" fmla="*/ 3 w 3"/>
              <a:gd name="T1" fmla="*/ 0 h 4032"/>
              <a:gd name="T2" fmla="*/ 0 w 3"/>
              <a:gd name="T3" fmla="*/ 4032 h 40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4032">
                <a:moveTo>
                  <a:pt x="3" y="0"/>
                </a:moveTo>
                <a:lnTo>
                  <a:pt x="0" y="4032"/>
                </a:lnTo>
              </a:path>
            </a:pathLst>
          </a:custGeom>
          <a:noFill/>
          <a:ln w="698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924300" y="188913"/>
            <a:ext cx="3603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924300" y="692150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924300" y="1196975"/>
            <a:ext cx="3603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924300" y="1773238"/>
            <a:ext cx="3603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779838" y="2924175"/>
            <a:ext cx="9001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-1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3924300" y="2420938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0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779838" y="3429000"/>
            <a:ext cx="9001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-2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779838" y="3933825"/>
            <a:ext cx="9001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-3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3779838" y="4508500"/>
            <a:ext cx="9001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-4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3779838" y="5013325"/>
            <a:ext cx="9001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-5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3779838" y="5516563"/>
            <a:ext cx="9001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-6</a:t>
            </a:r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4356100" y="2168525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4429125" y="2673350"/>
            <a:ext cx="179388" cy="1793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64" name="Line 20"/>
          <p:cNvSpPr>
            <a:spLocks noChangeShapeType="1"/>
          </p:cNvSpPr>
          <p:nvPr/>
        </p:nvSpPr>
        <p:spPr bwMode="auto">
          <a:xfrm>
            <a:off x="4356100" y="1628775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5" name="Line 21"/>
          <p:cNvSpPr>
            <a:spLocks noChangeShapeType="1"/>
          </p:cNvSpPr>
          <p:nvPr/>
        </p:nvSpPr>
        <p:spPr bwMode="auto">
          <a:xfrm>
            <a:off x="4356100" y="1089025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6" name="Line 22"/>
          <p:cNvSpPr>
            <a:spLocks noChangeShapeType="1"/>
          </p:cNvSpPr>
          <p:nvPr/>
        </p:nvSpPr>
        <p:spPr bwMode="auto">
          <a:xfrm>
            <a:off x="4356100" y="549275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7" name="Line 23"/>
          <p:cNvSpPr>
            <a:spLocks noChangeShapeType="1"/>
          </p:cNvSpPr>
          <p:nvPr/>
        </p:nvSpPr>
        <p:spPr bwMode="auto">
          <a:xfrm>
            <a:off x="4356100" y="3249613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8" name="Line 24"/>
          <p:cNvSpPr>
            <a:spLocks noChangeShapeType="1"/>
          </p:cNvSpPr>
          <p:nvPr/>
        </p:nvSpPr>
        <p:spPr bwMode="auto">
          <a:xfrm>
            <a:off x="4356100" y="3789363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9" name="Line 25"/>
          <p:cNvSpPr>
            <a:spLocks noChangeShapeType="1"/>
          </p:cNvSpPr>
          <p:nvPr/>
        </p:nvSpPr>
        <p:spPr bwMode="auto">
          <a:xfrm>
            <a:off x="4356100" y="4329113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70" name="Line 26"/>
          <p:cNvSpPr>
            <a:spLocks noChangeShapeType="1"/>
          </p:cNvSpPr>
          <p:nvPr/>
        </p:nvSpPr>
        <p:spPr bwMode="auto">
          <a:xfrm>
            <a:off x="4356100" y="4868863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71" name="Line 27"/>
          <p:cNvSpPr>
            <a:spLocks noChangeShapeType="1"/>
          </p:cNvSpPr>
          <p:nvPr/>
        </p:nvSpPr>
        <p:spPr bwMode="auto">
          <a:xfrm>
            <a:off x="4356100" y="5408613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72" name="Line 28"/>
          <p:cNvSpPr>
            <a:spLocks noChangeShapeType="1"/>
          </p:cNvSpPr>
          <p:nvPr/>
        </p:nvSpPr>
        <p:spPr bwMode="auto">
          <a:xfrm>
            <a:off x="4356100" y="5949950"/>
            <a:ext cx="3603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73" name="AutoShape 29"/>
          <p:cNvSpPr>
            <a:spLocks noChangeArrowheads="1"/>
          </p:cNvSpPr>
          <p:nvPr/>
        </p:nvSpPr>
        <p:spPr bwMode="auto">
          <a:xfrm>
            <a:off x="3706813" y="188913"/>
            <a:ext cx="1584325" cy="6480175"/>
          </a:xfrm>
          <a:prstGeom prst="roundRect">
            <a:avLst>
              <a:gd name="adj" fmla="val 16667"/>
            </a:avLst>
          </a:prstGeom>
          <a:solidFill>
            <a:srgbClr val="FFFFFF">
              <a:alpha val="32001"/>
            </a:srgbClr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74" name="AutoShape 30"/>
          <p:cNvSpPr>
            <a:spLocks noChangeArrowheads="1"/>
          </p:cNvSpPr>
          <p:nvPr/>
        </p:nvSpPr>
        <p:spPr bwMode="auto">
          <a:xfrm>
            <a:off x="4354513" y="4292600"/>
            <a:ext cx="358775" cy="2159000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75" name="AutoShape 31"/>
          <p:cNvSpPr>
            <a:spLocks noChangeArrowheads="1"/>
          </p:cNvSpPr>
          <p:nvPr/>
        </p:nvSpPr>
        <p:spPr bwMode="auto">
          <a:xfrm>
            <a:off x="4354513" y="2205038"/>
            <a:ext cx="358775" cy="2160587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 flipV="1">
            <a:off x="5146675" y="2205038"/>
            <a:ext cx="0" cy="20875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79388" y="333375"/>
            <a:ext cx="3313112" cy="2913063"/>
          </a:xfrm>
          <a:prstGeom prst="wedgeRoundRectCallout">
            <a:avLst>
              <a:gd name="adj1" fmla="val -35005"/>
              <a:gd name="adj2" fmla="val 78773"/>
              <a:gd name="adj3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Температура  воздуха  увеличилась,</a:t>
            </a:r>
          </a:p>
          <a:p>
            <a:pPr algn="ctr"/>
            <a:r>
              <a:rPr lang="ru-RU" sz="2800" i="1">
                <a:latin typeface="Georgia" pitchFamily="18" charset="0"/>
              </a:rPr>
              <a:t>столбик термометра…</a:t>
            </a: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5580063" y="1628775"/>
            <a:ext cx="3384550" cy="1727200"/>
          </a:xfrm>
          <a:prstGeom prst="wedgeRoundRectCallout">
            <a:avLst>
              <a:gd name="adj1" fmla="val 16699"/>
              <a:gd name="adj2" fmla="val 106343"/>
              <a:gd name="adj3" fmla="val 16667"/>
            </a:avLst>
          </a:prstGeom>
          <a:solidFill>
            <a:srgbClr val="FFFF99"/>
          </a:solidFill>
          <a:ln w="9525">
            <a:solidFill>
              <a:srgbClr val="FF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…</a:t>
            </a:r>
          </a:p>
          <a:p>
            <a:pPr algn="ctr"/>
            <a:r>
              <a:rPr lang="ru-RU" sz="2800" i="1">
                <a:latin typeface="Georgia" pitchFamily="18" charset="0"/>
              </a:rPr>
              <a:t>поднимается</a:t>
            </a:r>
          </a:p>
        </p:txBody>
      </p:sp>
    </p:spTree>
    <p:extLst>
      <p:ext uri="{BB962C8B-B14F-4D97-AF65-F5344CB8AC3E}">
        <p14:creationId xmlns:p14="http://schemas.microsoft.com/office/powerpoint/2010/main" val="414143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/>
      <p:bldP spid="6152" grpId="0"/>
      <p:bldP spid="6153" grpId="0"/>
      <p:bldP spid="6154" grpId="0"/>
      <p:bldP spid="6155" grpId="0"/>
      <p:bldP spid="6156" grpId="0"/>
      <p:bldP spid="6157" grpId="0"/>
      <p:bldP spid="6158" grpId="0"/>
      <p:bldP spid="6159" grpId="0"/>
      <p:bldP spid="6160" grpId="0"/>
      <p:bldP spid="6161" grpId="0"/>
      <p:bldP spid="6162" grpId="0" animBg="1"/>
      <p:bldP spid="6163" grpId="0" animBg="1"/>
      <p:bldP spid="6164" grpId="0" animBg="1"/>
      <p:bldP spid="6165" grpId="0" animBg="1"/>
      <p:bldP spid="6166" grpId="0" animBg="1"/>
      <p:bldP spid="6167" grpId="0" animBg="1"/>
      <p:bldP spid="6168" grpId="0" animBg="1"/>
      <p:bldP spid="6169" grpId="0" animBg="1"/>
      <p:bldP spid="6170" grpId="0" animBg="1"/>
      <p:bldP spid="6171" grpId="0" animBg="1"/>
      <p:bldP spid="6172" grpId="0" animBg="1"/>
      <p:bldP spid="6173" grpId="0" animBg="1"/>
      <p:bldP spid="6174" grpId="0" animBg="1"/>
      <p:bldP spid="6175" grpId="0" animBg="1"/>
      <p:bldP spid="6176" grpId="0" animBg="1"/>
      <p:bldP spid="6177" grpId="0" animBg="1"/>
      <p:bldP spid="617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RCTR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155416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CRCTR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4276725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179388" y="333375"/>
            <a:ext cx="3313112" cy="2913063"/>
          </a:xfrm>
          <a:prstGeom prst="wedgeRoundRectCallout">
            <a:avLst>
              <a:gd name="adj1" fmla="val -35005"/>
              <a:gd name="adj2" fmla="val 78773"/>
              <a:gd name="adj3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Температура  воздуха  уменьшилась,</a:t>
            </a:r>
          </a:p>
          <a:p>
            <a:pPr algn="ctr"/>
            <a:r>
              <a:rPr lang="ru-RU" sz="2800" i="1">
                <a:latin typeface="Georgia" pitchFamily="18" charset="0"/>
              </a:rPr>
              <a:t>столбик термометра…</a:t>
            </a: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5580063" y="1628775"/>
            <a:ext cx="3384550" cy="1727200"/>
          </a:xfrm>
          <a:prstGeom prst="wedgeRoundRectCallout">
            <a:avLst>
              <a:gd name="adj1" fmla="val 16699"/>
              <a:gd name="adj2" fmla="val 106343"/>
              <a:gd name="adj3" fmla="val 16667"/>
            </a:avLst>
          </a:prstGeom>
          <a:solidFill>
            <a:srgbClr val="FFFF99"/>
          </a:solidFill>
          <a:ln w="9525">
            <a:solidFill>
              <a:srgbClr val="FF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…</a:t>
            </a:r>
          </a:p>
          <a:p>
            <a:pPr algn="ctr"/>
            <a:r>
              <a:rPr lang="ru-RU" sz="2800" i="1">
                <a:latin typeface="Georgia" pitchFamily="18" charset="0"/>
              </a:rPr>
              <a:t>падает.</a:t>
            </a:r>
          </a:p>
        </p:txBody>
      </p:sp>
      <p:sp>
        <p:nvSpPr>
          <p:cNvPr id="7177" name="Freeform 9"/>
          <p:cNvSpPr>
            <a:spLocks/>
          </p:cNvSpPr>
          <p:nvPr/>
        </p:nvSpPr>
        <p:spPr bwMode="auto">
          <a:xfrm>
            <a:off x="4386263" y="188913"/>
            <a:ext cx="4762" cy="6400800"/>
          </a:xfrm>
          <a:custGeom>
            <a:avLst/>
            <a:gdLst>
              <a:gd name="T0" fmla="*/ 3 w 3"/>
              <a:gd name="T1" fmla="*/ 0 h 4032"/>
              <a:gd name="T2" fmla="*/ 0 w 3"/>
              <a:gd name="T3" fmla="*/ 4032 h 40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4032">
                <a:moveTo>
                  <a:pt x="3" y="0"/>
                </a:moveTo>
                <a:lnTo>
                  <a:pt x="0" y="4032"/>
                </a:lnTo>
              </a:path>
            </a:pathLst>
          </a:custGeom>
          <a:noFill/>
          <a:ln w="698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779838" y="188913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779838" y="692150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779838" y="1196975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779838" y="1773238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3635375" y="292417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-1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3779838" y="2420938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0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635375" y="3429000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-2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635375" y="393382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-3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3635375" y="4508500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-4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3635375" y="501332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-5</a:t>
            </a: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3635375" y="5516563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-6</a:t>
            </a:r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4211638" y="216852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0" name="Oval 22"/>
          <p:cNvSpPr>
            <a:spLocks noChangeArrowheads="1"/>
          </p:cNvSpPr>
          <p:nvPr/>
        </p:nvSpPr>
        <p:spPr bwMode="auto">
          <a:xfrm>
            <a:off x="4284663" y="2673350"/>
            <a:ext cx="179387" cy="1793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91" name="Line 23"/>
          <p:cNvSpPr>
            <a:spLocks noChangeShapeType="1"/>
          </p:cNvSpPr>
          <p:nvPr/>
        </p:nvSpPr>
        <p:spPr bwMode="auto">
          <a:xfrm>
            <a:off x="4211638" y="162877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2" name="Line 24"/>
          <p:cNvSpPr>
            <a:spLocks noChangeShapeType="1"/>
          </p:cNvSpPr>
          <p:nvPr/>
        </p:nvSpPr>
        <p:spPr bwMode="auto">
          <a:xfrm>
            <a:off x="4211638" y="108902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3" name="Line 25"/>
          <p:cNvSpPr>
            <a:spLocks noChangeShapeType="1"/>
          </p:cNvSpPr>
          <p:nvPr/>
        </p:nvSpPr>
        <p:spPr bwMode="auto">
          <a:xfrm>
            <a:off x="4211638" y="54927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4" name="Line 26"/>
          <p:cNvSpPr>
            <a:spLocks noChangeShapeType="1"/>
          </p:cNvSpPr>
          <p:nvPr/>
        </p:nvSpPr>
        <p:spPr bwMode="auto">
          <a:xfrm>
            <a:off x="4211638" y="32496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5" name="Line 27"/>
          <p:cNvSpPr>
            <a:spLocks noChangeShapeType="1"/>
          </p:cNvSpPr>
          <p:nvPr/>
        </p:nvSpPr>
        <p:spPr bwMode="auto">
          <a:xfrm>
            <a:off x="4211638" y="378936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6" name="Line 28"/>
          <p:cNvSpPr>
            <a:spLocks noChangeShapeType="1"/>
          </p:cNvSpPr>
          <p:nvPr/>
        </p:nvSpPr>
        <p:spPr bwMode="auto">
          <a:xfrm>
            <a:off x="4211638" y="43291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4211638" y="486886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4211638" y="54086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4211638" y="5949950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579813" y="188913"/>
            <a:ext cx="1584325" cy="6480175"/>
          </a:xfrm>
          <a:prstGeom prst="roundRect">
            <a:avLst>
              <a:gd name="adj" fmla="val 16667"/>
            </a:avLst>
          </a:prstGeom>
          <a:solidFill>
            <a:srgbClr val="FFFFFF">
              <a:alpha val="32001"/>
            </a:srgbClr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4210050" y="5373688"/>
            <a:ext cx="358775" cy="1077912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4210050" y="3284538"/>
            <a:ext cx="358775" cy="2160587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203" name="Line 35"/>
          <p:cNvSpPr>
            <a:spLocks noChangeShapeType="1"/>
          </p:cNvSpPr>
          <p:nvPr/>
        </p:nvSpPr>
        <p:spPr bwMode="auto">
          <a:xfrm flipH="1" flipV="1">
            <a:off x="5002213" y="3284538"/>
            <a:ext cx="0" cy="20891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43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10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10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6" grpId="0" animBg="1"/>
      <p:bldP spid="7177" grpId="0" animBg="1"/>
      <p:bldP spid="7178" grpId="0"/>
      <p:bldP spid="7179" grpId="0"/>
      <p:bldP spid="7180" grpId="0"/>
      <p:bldP spid="7181" grpId="0"/>
      <p:bldP spid="7182" grpId="0"/>
      <p:bldP spid="7183" grpId="0"/>
      <p:bldP spid="7184" grpId="0"/>
      <p:bldP spid="7185" grpId="0"/>
      <p:bldP spid="7186" grpId="0"/>
      <p:bldP spid="7187" grpId="0"/>
      <p:bldP spid="7188" grpId="0"/>
      <p:bldP spid="7189" grpId="0" animBg="1"/>
      <p:bldP spid="7190" grpId="0" animBg="1"/>
      <p:bldP spid="7191" grpId="0" animBg="1"/>
      <p:bldP spid="7192" grpId="0" animBg="1"/>
      <p:bldP spid="7193" grpId="0" animBg="1"/>
      <p:bldP spid="7194" grpId="0" animBg="1"/>
      <p:bldP spid="7195" grpId="0" animBg="1"/>
      <p:bldP spid="7196" grpId="0" animBg="1"/>
      <p:bldP spid="7197" grpId="0" animBg="1"/>
      <p:bldP spid="7198" grpId="0" animBg="1"/>
      <p:bldP spid="7199" grpId="0" animBg="1"/>
      <p:bldP spid="7200" grpId="0" animBg="1"/>
      <p:bldP spid="7201" grpId="0" animBg="1"/>
      <p:bldP spid="7202" grpId="0" animBg="1"/>
      <p:bldP spid="7202" grpId="1" animBg="1"/>
      <p:bldP spid="720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RCTR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155416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CRCTR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4276725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2484438" y="333375"/>
            <a:ext cx="6480175" cy="1582738"/>
          </a:xfrm>
          <a:prstGeom prst="wedgeRoundRectCallout">
            <a:avLst>
              <a:gd name="adj1" fmla="val 32606"/>
              <a:gd name="adj2" fmla="val 202458"/>
              <a:gd name="adj3" fmla="val 16667"/>
            </a:avLst>
          </a:prstGeom>
          <a:solidFill>
            <a:srgbClr val="FFFF99"/>
          </a:solidFill>
          <a:ln w="9525">
            <a:solidFill>
              <a:srgbClr val="FF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А при чем тут положительные и отрицательные числа?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1619250" y="2133600"/>
            <a:ext cx="4897438" cy="2984500"/>
          </a:xfrm>
          <a:prstGeom prst="wedgeRoundRectCallout">
            <a:avLst>
              <a:gd name="adj1" fmla="val -59593"/>
              <a:gd name="adj2" fmla="val 62870"/>
              <a:gd name="adj3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latin typeface="Georgia" pitchFamily="18" charset="0"/>
              </a:rPr>
              <a:t>Увеличение величины выражается  </a:t>
            </a:r>
            <a:r>
              <a:rPr lang="ru-RU" sz="2800" i="1">
                <a:solidFill>
                  <a:schemeClr val="accent2"/>
                </a:solidFill>
                <a:latin typeface="Georgia" pitchFamily="18" charset="0"/>
              </a:rPr>
              <a:t>положительным </a:t>
            </a:r>
            <a:r>
              <a:rPr lang="ru-RU" sz="2800" i="1">
                <a:latin typeface="Georgia" pitchFamily="18" charset="0"/>
              </a:rPr>
              <a:t>числом, а уменьшение – </a:t>
            </a:r>
            <a:r>
              <a:rPr lang="ru-RU" sz="2800" i="1">
                <a:solidFill>
                  <a:srgbClr val="FF0000"/>
                </a:solidFill>
                <a:latin typeface="Georgia" pitchFamily="18" charset="0"/>
              </a:rPr>
              <a:t>отрицательным</a:t>
            </a:r>
            <a:r>
              <a:rPr lang="ru-RU" sz="2800" i="1">
                <a:latin typeface="Georg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405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  <p:bldP spid="819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Freeform 4"/>
          <p:cNvSpPr>
            <a:spLocks/>
          </p:cNvSpPr>
          <p:nvPr/>
        </p:nvSpPr>
        <p:spPr bwMode="auto">
          <a:xfrm>
            <a:off x="1506538" y="188913"/>
            <a:ext cx="4762" cy="6400800"/>
          </a:xfrm>
          <a:custGeom>
            <a:avLst/>
            <a:gdLst>
              <a:gd name="T0" fmla="*/ 3 w 3"/>
              <a:gd name="T1" fmla="*/ 0 h 4032"/>
              <a:gd name="T2" fmla="*/ 0 w 3"/>
              <a:gd name="T3" fmla="*/ 4032 h 40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4032">
                <a:moveTo>
                  <a:pt x="3" y="0"/>
                </a:moveTo>
                <a:lnTo>
                  <a:pt x="0" y="4032"/>
                </a:lnTo>
              </a:path>
            </a:pathLst>
          </a:custGeom>
          <a:noFill/>
          <a:ln w="698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00113" y="188913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900113" y="692150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900113" y="1196975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900113" y="1773238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55650" y="292417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-1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900113" y="2420938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0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755650" y="3429000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-2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755650" y="393382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-3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755650" y="4508500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-4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755650" y="501332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-5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755650" y="5516563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-6</a:t>
            </a: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1331913" y="216852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3" name="Oval 17"/>
          <p:cNvSpPr>
            <a:spLocks noChangeArrowheads="1"/>
          </p:cNvSpPr>
          <p:nvPr/>
        </p:nvSpPr>
        <p:spPr bwMode="auto">
          <a:xfrm>
            <a:off x="1404938" y="2673350"/>
            <a:ext cx="179387" cy="1793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1331913" y="162877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1331913" y="108902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1331913" y="54927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1331913" y="32496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1331913" y="378936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1331913" y="43291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1331913" y="486886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1331913" y="54086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>
            <a:off x="1331913" y="5949950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3" name="AutoShape 27"/>
          <p:cNvSpPr>
            <a:spLocks noChangeArrowheads="1"/>
          </p:cNvSpPr>
          <p:nvPr/>
        </p:nvSpPr>
        <p:spPr bwMode="auto">
          <a:xfrm>
            <a:off x="682625" y="188913"/>
            <a:ext cx="1584325" cy="6480175"/>
          </a:xfrm>
          <a:prstGeom prst="roundRect">
            <a:avLst>
              <a:gd name="adj" fmla="val 16667"/>
            </a:avLst>
          </a:prstGeom>
          <a:solidFill>
            <a:srgbClr val="FFFFFF">
              <a:alpha val="32001"/>
            </a:srgbClr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44" name="AutoShape 28"/>
          <p:cNvSpPr>
            <a:spLocks noChangeArrowheads="1"/>
          </p:cNvSpPr>
          <p:nvPr/>
        </p:nvSpPr>
        <p:spPr bwMode="auto">
          <a:xfrm>
            <a:off x="1330325" y="4292600"/>
            <a:ext cx="358775" cy="2159000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45" name="AutoShape 29"/>
          <p:cNvSpPr>
            <a:spLocks noChangeArrowheads="1"/>
          </p:cNvSpPr>
          <p:nvPr/>
        </p:nvSpPr>
        <p:spPr bwMode="auto">
          <a:xfrm>
            <a:off x="1330325" y="2205038"/>
            <a:ext cx="358775" cy="2160587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46" name="Line 30"/>
          <p:cNvSpPr>
            <a:spLocks noChangeShapeType="1"/>
          </p:cNvSpPr>
          <p:nvPr/>
        </p:nvSpPr>
        <p:spPr bwMode="auto">
          <a:xfrm flipV="1">
            <a:off x="2122488" y="2205038"/>
            <a:ext cx="0" cy="20875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2268538" y="2924175"/>
            <a:ext cx="619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+4</a:t>
            </a:r>
          </a:p>
        </p:txBody>
      </p:sp>
      <p:sp>
        <p:nvSpPr>
          <p:cNvPr id="9248" name="Freeform 32"/>
          <p:cNvSpPr>
            <a:spLocks/>
          </p:cNvSpPr>
          <p:nvPr/>
        </p:nvSpPr>
        <p:spPr bwMode="auto">
          <a:xfrm>
            <a:off x="4170363" y="188913"/>
            <a:ext cx="4762" cy="6400800"/>
          </a:xfrm>
          <a:custGeom>
            <a:avLst/>
            <a:gdLst>
              <a:gd name="T0" fmla="*/ 3 w 3"/>
              <a:gd name="T1" fmla="*/ 0 h 4032"/>
              <a:gd name="T2" fmla="*/ 0 w 3"/>
              <a:gd name="T3" fmla="*/ 4032 h 40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4032">
                <a:moveTo>
                  <a:pt x="3" y="0"/>
                </a:moveTo>
                <a:lnTo>
                  <a:pt x="0" y="4032"/>
                </a:lnTo>
              </a:path>
            </a:pathLst>
          </a:custGeom>
          <a:noFill/>
          <a:ln w="698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3563938" y="188913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3563938" y="692150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3563938" y="1196975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3563938" y="1773238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3419475" y="292417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-1</a:t>
            </a:r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3563938" y="2420938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0</a:t>
            </a: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3419475" y="3429000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-2</a:t>
            </a:r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3419475" y="393382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-3</a:t>
            </a:r>
          </a:p>
        </p:txBody>
      </p:sp>
      <p:sp>
        <p:nvSpPr>
          <p:cNvPr id="9257" name="Text Box 41"/>
          <p:cNvSpPr txBox="1">
            <a:spLocks noChangeArrowheads="1"/>
          </p:cNvSpPr>
          <p:nvPr/>
        </p:nvSpPr>
        <p:spPr bwMode="auto">
          <a:xfrm>
            <a:off x="3419475" y="4508500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-4</a:t>
            </a:r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3419475" y="501332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-5</a:t>
            </a:r>
          </a:p>
        </p:txBody>
      </p:sp>
      <p:sp>
        <p:nvSpPr>
          <p:cNvPr id="9259" name="Text Box 43"/>
          <p:cNvSpPr txBox="1">
            <a:spLocks noChangeArrowheads="1"/>
          </p:cNvSpPr>
          <p:nvPr/>
        </p:nvSpPr>
        <p:spPr bwMode="auto">
          <a:xfrm>
            <a:off x="3419475" y="5516563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-6</a:t>
            </a:r>
          </a:p>
        </p:txBody>
      </p:sp>
      <p:sp>
        <p:nvSpPr>
          <p:cNvPr id="9260" name="Line 44"/>
          <p:cNvSpPr>
            <a:spLocks noChangeShapeType="1"/>
          </p:cNvSpPr>
          <p:nvPr/>
        </p:nvSpPr>
        <p:spPr bwMode="auto">
          <a:xfrm>
            <a:off x="3995738" y="216852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61" name="Oval 45"/>
          <p:cNvSpPr>
            <a:spLocks noChangeArrowheads="1"/>
          </p:cNvSpPr>
          <p:nvPr/>
        </p:nvSpPr>
        <p:spPr bwMode="auto">
          <a:xfrm>
            <a:off x="4068763" y="2673350"/>
            <a:ext cx="179387" cy="1793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62" name="Line 46"/>
          <p:cNvSpPr>
            <a:spLocks noChangeShapeType="1"/>
          </p:cNvSpPr>
          <p:nvPr/>
        </p:nvSpPr>
        <p:spPr bwMode="auto">
          <a:xfrm>
            <a:off x="3995738" y="162877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63" name="Line 47"/>
          <p:cNvSpPr>
            <a:spLocks noChangeShapeType="1"/>
          </p:cNvSpPr>
          <p:nvPr/>
        </p:nvSpPr>
        <p:spPr bwMode="auto">
          <a:xfrm>
            <a:off x="3995738" y="108902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64" name="Line 48"/>
          <p:cNvSpPr>
            <a:spLocks noChangeShapeType="1"/>
          </p:cNvSpPr>
          <p:nvPr/>
        </p:nvSpPr>
        <p:spPr bwMode="auto">
          <a:xfrm>
            <a:off x="3995738" y="54927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65" name="Line 49"/>
          <p:cNvSpPr>
            <a:spLocks noChangeShapeType="1"/>
          </p:cNvSpPr>
          <p:nvPr/>
        </p:nvSpPr>
        <p:spPr bwMode="auto">
          <a:xfrm>
            <a:off x="3995738" y="32496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66" name="Line 50"/>
          <p:cNvSpPr>
            <a:spLocks noChangeShapeType="1"/>
          </p:cNvSpPr>
          <p:nvPr/>
        </p:nvSpPr>
        <p:spPr bwMode="auto">
          <a:xfrm>
            <a:off x="3995738" y="378936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67" name="Line 51"/>
          <p:cNvSpPr>
            <a:spLocks noChangeShapeType="1"/>
          </p:cNvSpPr>
          <p:nvPr/>
        </p:nvSpPr>
        <p:spPr bwMode="auto">
          <a:xfrm>
            <a:off x="3995738" y="43291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68" name="Line 52"/>
          <p:cNvSpPr>
            <a:spLocks noChangeShapeType="1"/>
          </p:cNvSpPr>
          <p:nvPr/>
        </p:nvSpPr>
        <p:spPr bwMode="auto">
          <a:xfrm>
            <a:off x="3995738" y="486886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69" name="Line 53"/>
          <p:cNvSpPr>
            <a:spLocks noChangeShapeType="1"/>
          </p:cNvSpPr>
          <p:nvPr/>
        </p:nvSpPr>
        <p:spPr bwMode="auto">
          <a:xfrm>
            <a:off x="3995738" y="54086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70" name="Line 54"/>
          <p:cNvSpPr>
            <a:spLocks noChangeShapeType="1"/>
          </p:cNvSpPr>
          <p:nvPr/>
        </p:nvSpPr>
        <p:spPr bwMode="auto">
          <a:xfrm>
            <a:off x="3995738" y="5949950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71" name="AutoShape 55"/>
          <p:cNvSpPr>
            <a:spLocks noChangeArrowheads="1"/>
          </p:cNvSpPr>
          <p:nvPr/>
        </p:nvSpPr>
        <p:spPr bwMode="auto">
          <a:xfrm>
            <a:off x="3363913" y="188913"/>
            <a:ext cx="1584325" cy="6480175"/>
          </a:xfrm>
          <a:prstGeom prst="roundRect">
            <a:avLst>
              <a:gd name="adj" fmla="val 16667"/>
            </a:avLst>
          </a:prstGeom>
          <a:solidFill>
            <a:srgbClr val="FFFFFF">
              <a:alpha val="32001"/>
            </a:srgbClr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72" name="AutoShape 56"/>
          <p:cNvSpPr>
            <a:spLocks noChangeArrowheads="1"/>
          </p:cNvSpPr>
          <p:nvPr/>
        </p:nvSpPr>
        <p:spPr bwMode="auto">
          <a:xfrm>
            <a:off x="3994150" y="5373688"/>
            <a:ext cx="358775" cy="1077912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73" name="AutoShape 57"/>
          <p:cNvSpPr>
            <a:spLocks noChangeArrowheads="1"/>
          </p:cNvSpPr>
          <p:nvPr/>
        </p:nvSpPr>
        <p:spPr bwMode="auto">
          <a:xfrm>
            <a:off x="3994150" y="3284538"/>
            <a:ext cx="358775" cy="2160587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74" name="Line 58"/>
          <p:cNvSpPr>
            <a:spLocks noChangeShapeType="1"/>
          </p:cNvSpPr>
          <p:nvPr/>
        </p:nvSpPr>
        <p:spPr bwMode="auto">
          <a:xfrm flipH="1" flipV="1">
            <a:off x="4786313" y="3284538"/>
            <a:ext cx="0" cy="20891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75" name="Text Box 59"/>
          <p:cNvSpPr txBox="1">
            <a:spLocks noChangeArrowheads="1"/>
          </p:cNvSpPr>
          <p:nvPr/>
        </p:nvSpPr>
        <p:spPr bwMode="auto">
          <a:xfrm>
            <a:off x="5003800" y="3933825"/>
            <a:ext cx="522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-4</a:t>
            </a:r>
          </a:p>
        </p:txBody>
      </p:sp>
      <p:sp>
        <p:nvSpPr>
          <p:cNvPr id="9276" name="Freeform 60"/>
          <p:cNvSpPr>
            <a:spLocks/>
          </p:cNvSpPr>
          <p:nvPr/>
        </p:nvSpPr>
        <p:spPr bwMode="auto">
          <a:xfrm>
            <a:off x="7196138" y="188913"/>
            <a:ext cx="4762" cy="6400800"/>
          </a:xfrm>
          <a:custGeom>
            <a:avLst/>
            <a:gdLst>
              <a:gd name="T0" fmla="*/ 3 w 3"/>
              <a:gd name="T1" fmla="*/ 0 h 4032"/>
              <a:gd name="T2" fmla="*/ 0 w 3"/>
              <a:gd name="T3" fmla="*/ 4032 h 40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4032">
                <a:moveTo>
                  <a:pt x="3" y="0"/>
                </a:moveTo>
                <a:lnTo>
                  <a:pt x="0" y="4032"/>
                </a:lnTo>
              </a:path>
            </a:pathLst>
          </a:custGeom>
          <a:noFill/>
          <a:ln w="698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77" name="Text Box 61"/>
          <p:cNvSpPr txBox="1">
            <a:spLocks noChangeArrowheads="1"/>
          </p:cNvSpPr>
          <p:nvPr/>
        </p:nvSpPr>
        <p:spPr bwMode="auto">
          <a:xfrm>
            <a:off x="6589713" y="188913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9278" name="Text Box 62"/>
          <p:cNvSpPr txBox="1">
            <a:spLocks noChangeArrowheads="1"/>
          </p:cNvSpPr>
          <p:nvPr/>
        </p:nvSpPr>
        <p:spPr bwMode="auto">
          <a:xfrm>
            <a:off x="6589713" y="692150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9279" name="Text Box 63"/>
          <p:cNvSpPr txBox="1">
            <a:spLocks noChangeArrowheads="1"/>
          </p:cNvSpPr>
          <p:nvPr/>
        </p:nvSpPr>
        <p:spPr bwMode="auto">
          <a:xfrm>
            <a:off x="6589713" y="1196975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9280" name="Text Box 64"/>
          <p:cNvSpPr txBox="1">
            <a:spLocks noChangeArrowheads="1"/>
          </p:cNvSpPr>
          <p:nvPr/>
        </p:nvSpPr>
        <p:spPr bwMode="auto">
          <a:xfrm>
            <a:off x="6589713" y="1773238"/>
            <a:ext cx="360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9281" name="Text Box 65"/>
          <p:cNvSpPr txBox="1">
            <a:spLocks noChangeArrowheads="1"/>
          </p:cNvSpPr>
          <p:nvPr/>
        </p:nvSpPr>
        <p:spPr bwMode="auto">
          <a:xfrm>
            <a:off x="6445250" y="292417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-1</a:t>
            </a:r>
          </a:p>
        </p:txBody>
      </p:sp>
      <p:sp>
        <p:nvSpPr>
          <p:cNvPr id="9282" name="Text Box 66"/>
          <p:cNvSpPr txBox="1">
            <a:spLocks noChangeArrowheads="1"/>
          </p:cNvSpPr>
          <p:nvPr/>
        </p:nvSpPr>
        <p:spPr bwMode="auto">
          <a:xfrm>
            <a:off x="6589713" y="2420938"/>
            <a:ext cx="53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0</a:t>
            </a:r>
          </a:p>
        </p:txBody>
      </p:sp>
      <p:sp>
        <p:nvSpPr>
          <p:cNvPr id="9283" name="Text Box 67"/>
          <p:cNvSpPr txBox="1">
            <a:spLocks noChangeArrowheads="1"/>
          </p:cNvSpPr>
          <p:nvPr/>
        </p:nvSpPr>
        <p:spPr bwMode="auto">
          <a:xfrm>
            <a:off x="6445250" y="3429000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-2</a:t>
            </a:r>
          </a:p>
        </p:txBody>
      </p:sp>
      <p:sp>
        <p:nvSpPr>
          <p:cNvPr id="9284" name="Text Box 68"/>
          <p:cNvSpPr txBox="1">
            <a:spLocks noChangeArrowheads="1"/>
          </p:cNvSpPr>
          <p:nvPr/>
        </p:nvSpPr>
        <p:spPr bwMode="auto">
          <a:xfrm>
            <a:off x="6445250" y="393382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-3</a:t>
            </a:r>
          </a:p>
        </p:txBody>
      </p:sp>
      <p:sp>
        <p:nvSpPr>
          <p:cNvPr id="9285" name="Text Box 69"/>
          <p:cNvSpPr txBox="1">
            <a:spLocks noChangeArrowheads="1"/>
          </p:cNvSpPr>
          <p:nvPr/>
        </p:nvSpPr>
        <p:spPr bwMode="auto">
          <a:xfrm>
            <a:off x="6445250" y="4508500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-4</a:t>
            </a:r>
          </a:p>
        </p:txBody>
      </p:sp>
      <p:sp>
        <p:nvSpPr>
          <p:cNvPr id="9286" name="Text Box 70"/>
          <p:cNvSpPr txBox="1">
            <a:spLocks noChangeArrowheads="1"/>
          </p:cNvSpPr>
          <p:nvPr/>
        </p:nvSpPr>
        <p:spPr bwMode="auto">
          <a:xfrm>
            <a:off x="6445250" y="5013325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-5</a:t>
            </a:r>
          </a:p>
        </p:txBody>
      </p:sp>
      <p:sp>
        <p:nvSpPr>
          <p:cNvPr id="9287" name="Text Box 71"/>
          <p:cNvSpPr txBox="1">
            <a:spLocks noChangeArrowheads="1"/>
          </p:cNvSpPr>
          <p:nvPr/>
        </p:nvSpPr>
        <p:spPr bwMode="auto">
          <a:xfrm>
            <a:off x="6445250" y="5516563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3333CC"/>
                </a:solidFill>
                <a:latin typeface="Times New Roman" pitchFamily="18" charset="0"/>
              </a:rPr>
              <a:t>-6</a:t>
            </a:r>
          </a:p>
        </p:txBody>
      </p:sp>
      <p:sp>
        <p:nvSpPr>
          <p:cNvPr id="9288" name="Line 72"/>
          <p:cNvSpPr>
            <a:spLocks noChangeShapeType="1"/>
          </p:cNvSpPr>
          <p:nvPr/>
        </p:nvSpPr>
        <p:spPr bwMode="auto">
          <a:xfrm>
            <a:off x="7021513" y="216852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89" name="Oval 73"/>
          <p:cNvSpPr>
            <a:spLocks noChangeArrowheads="1"/>
          </p:cNvSpPr>
          <p:nvPr/>
        </p:nvSpPr>
        <p:spPr bwMode="auto">
          <a:xfrm>
            <a:off x="7094538" y="2673350"/>
            <a:ext cx="179387" cy="1793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90" name="Line 74"/>
          <p:cNvSpPr>
            <a:spLocks noChangeShapeType="1"/>
          </p:cNvSpPr>
          <p:nvPr/>
        </p:nvSpPr>
        <p:spPr bwMode="auto">
          <a:xfrm>
            <a:off x="7021513" y="162877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91" name="Line 75"/>
          <p:cNvSpPr>
            <a:spLocks noChangeShapeType="1"/>
          </p:cNvSpPr>
          <p:nvPr/>
        </p:nvSpPr>
        <p:spPr bwMode="auto">
          <a:xfrm>
            <a:off x="7021513" y="108902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92" name="Line 76"/>
          <p:cNvSpPr>
            <a:spLocks noChangeShapeType="1"/>
          </p:cNvSpPr>
          <p:nvPr/>
        </p:nvSpPr>
        <p:spPr bwMode="auto">
          <a:xfrm>
            <a:off x="7021513" y="549275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93" name="Line 77"/>
          <p:cNvSpPr>
            <a:spLocks noChangeShapeType="1"/>
          </p:cNvSpPr>
          <p:nvPr/>
        </p:nvSpPr>
        <p:spPr bwMode="auto">
          <a:xfrm>
            <a:off x="7021513" y="32496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94" name="Line 78"/>
          <p:cNvSpPr>
            <a:spLocks noChangeShapeType="1"/>
          </p:cNvSpPr>
          <p:nvPr/>
        </p:nvSpPr>
        <p:spPr bwMode="auto">
          <a:xfrm>
            <a:off x="7021513" y="378936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95" name="Line 79"/>
          <p:cNvSpPr>
            <a:spLocks noChangeShapeType="1"/>
          </p:cNvSpPr>
          <p:nvPr/>
        </p:nvSpPr>
        <p:spPr bwMode="auto">
          <a:xfrm>
            <a:off x="7021513" y="43291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96" name="Line 80"/>
          <p:cNvSpPr>
            <a:spLocks noChangeShapeType="1"/>
          </p:cNvSpPr>
          <p:nvPr/>
        </p:nvSpPr>
        <p:spPr bwMode="auto">
          <a:xfrm>
            <a:off x="7021513" y="486886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97" name="Line 81"/>
          <p:cNvSpPr>
            <a:spLocks noChangeShapeType="1"/>
          </p:cNvSpPr>
          <p:nvPr/>
        </p:nvSpPr>
        <p:spPr bwMode="auto">
          <a:xfrm>
            <a:off x="7021513" y="5408613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98" name="Line 82"/>
          <p:cNvSpPr>
            <a:spLocks noChangeShapeType="1"/>
          </p:cNvSpPr>
          <p:nvPr/>
        </p:nvSpPr>
        <p:spPr bwMode="auto">
          <a:xfrm>
            <a:off x="7021513" y="5949950"/>
            <a:ext cx="36036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99" name="AutoShape 83"/>
          <p:cNvSpPr>
            <a:spLocks noChangeArrowheads="1"/>
          </p:cNvSpPr>
          <p:nvPr/>
        </p:nvSpPr>
        <p:spPr bwMode="auto">
          <a:xfrm>
            <a:off x="6372225" y="188913"/>
            <a:ext cx="1584325" cy="6480175"/>
          </a:xfrm>
          <a:prstGeom prst="roundRect">
            <a:avLst>
              <a:gd name="adj" fmla="val 16667"/>
            </a:avLst>
          </a:prstGeom>
          <a:solidFill>
            <a:srgbClr val="FFFFFF">
              <a:alpha val="32001"/>
            </a:srgbClr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300" name="AutoShape 84"/>
          <p:cNvSpPr>
            <a:spLocks noChangeArrowheads="1"/>
          </p:cNvSpPr>
          <p:nvPr/>
        </p:nvSpPr>
        <p:spPr bwMode="auto">
          <a:xfrm>
            <a:off x="7019925" y="4292600"/>
            <a:ext cx="358775" cy="2159000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301" name="AutoShape 85"/>
          <p:cNvSpPr>
            <a:spLocks noChangeArrowheads="1"/>
          </p:cNvSpPr>
          <p:nvPr/>
        </p:nvSpPr>
        <p:spPr bwMode="auto">
          <a:xfrm>
            <a:off x="7019925" y="549275"/>
            <a:ext cx="358775" cy="3816350"/>
          </a:xfrm>
          <a:prstGeom prst="roundRect">
            <a:avLst>
              <a:gd name="adj" fmla="val 16667"/>
            </a:avLst>
          </a:prstGeom>
          <a:solidFill>
            <a:srgbClr val="FF0000">
              <a:alpha val="75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302" name="Line 86"/>
          <p:cNvSpPr>
            <a:spLocks noChangeShapeType="1"/>
          </p:cNvSpPr>
          <p:nvPr/>
        </p:nvSpPr>
        <p:spPr bwMode="auto">
          <a:xfrm flipH="1" flipV="1">
            <a:off x="7812088" y="476250"/>
            <a:ext cx="0" cy="38163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303" name="Text Box 87"/>
          <p:cNvSpPr txBox="1">
            <a:spLocks noChangeArrowheads="1"/>
          </p:cNvSpPr>
          <p:nvPr/>
        </p:nvSpPr>
        <p:spPr bwMode="auto">
          <a:xfrm>
            <a:off x="8027988" y="2276475"/>
            <a:ext cx="5222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-7</a:t>
            </a:r>
          </a:p>
        </p:txBody>
      </p:sp>
    </p:spTree>
    <p:extLst>
      <p:ext uri="{BB962C8B-B14F-4D97-AF65-F5344CB8AC3E}">
        <p14:creationId xmlns:p14="http://schemas.microsoft.com/office/powerpoint/2010/main" val="405529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10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10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10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10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1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10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10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10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10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10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10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10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10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10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10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10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100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10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1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10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10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10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10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10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10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10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0" dur="10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1000"/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9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9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9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9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9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9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9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9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9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9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9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9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9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9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9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9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9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9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9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9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9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9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9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9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9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9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 nodeType="clickPar">
                      <p:stCondLst>
                        <p:cond delay="indefinite"/>
                      </p:stCondLst>
                      <p:childTnLst>
                        <p:par>
                          <p:cTn id="3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2" dur="1000"/>
                                        <p:tgtEl>
                                          <p:spTgt spid="9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6" dur="1000"/>
                                        <p:tgtEl>
                                          <p:spTgt spid="9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 nodeType="clickPar">
                      <p:stCondLst>
                        <p:cond delay="indefinite"/>
                      </p:stCondLst>
                      <p:childTnLst>
                        <p:par>
                          <p:cTn id="3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1000"/>
                                        <p:tgtEl>
                                          <p:spTgt spid="9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  <p:bldP spid="9232" grpId="0" animBg="1"/>
      <p:bldP spid="9233" grpId="0" animBg="1"/>
      <p:bldP spid="9234" grpId="0" animBg="1"/>
      <p:bldP spid="9235" grpId="0" animBg="1"/>
      <p:bldP spid="9236" grpId="0" animBg="1"/>
      <p:bldP spid="9237" grpId="0" animBg="1"/>
      <p:bldP spid="9238" grpId="0" animBg="1"/>
      <p:bldP spid="9239" grpId="0" animBg="1"/>
      <p:bldP spid="9240" grpId="0" animBg="1"/>
      <p:bldP spid="9241" grpId="0" animBg="1"/>
      <p:bldP spid="9242" grpId="0" animBg="1"/>
      <p:bldP spid="9243" grpId="0" animBg="1"/>
      <p:bldP spid="9244" grpId="0" animBg="1"/>
      <p:bldP spid="9245" grpId="0" animBg="1"/>
      <p:bldP spid="9246" grpId="0" animBg="1"/>
      <p:bldP spid="9247" grpId="0"/>
      <p:bldP spid="9248" grpId="0" animBg="1"/>
      <p:bldP spid="9249" grpId="0"/>
      <p:bldP spid="9250" grpId="0"/>
      <p:bldP spid="9251" grpId="0"/>
      <p:bldP spid="9252" grpId="0"/>
      <p:bldP spid="9253" grpId="0"/>
      <p:bldP spid="9254" grpId="0"/>
      <p:bldP spid="9255" grpId="0"/>
      <p:bldP spid="9256" grpId="0"/>
      <p:bldP spid="9257" grpId="0"/>
      <p:bldP spid="9258" grpId="0"/>
      <p:bldP spid="9259" grpId="0"/>
      <p:bldP spid="9260" grpId="0" animBg="1"/>
      <p:bldP spid="9261" grpId="0" animBg="1"/>
      <p:bldP spid="9262" grpId="0" animBg="1"/>
      <p:bldP spid="9263" grpId="0" animBg="1"/>
      <p:bldP spid="9264" grpId="0" animBg="1"/>
      <p:bldP spid="9265" grpId="0" animBg="1"/>
      <p:bldP spid="9266" grpId="0" animBg="1"/>
      <p:bldP spid="9267" grpId="0" animBg="1"/>
      <p:bldP spid="9268" grpId="0" animBg="1"/>
      <p:bldP spid="9269" grpId="0" animBg="1"/>
      <p:bldP spid="9270" grpId="0" animBg="1"/>
      <p:bldP spid="9271" grpId="0" animBg="1"/>
      <p:bldP spid="9272" grpId="0" animBg="1"/>
      <p:bldP spid="9273" grpId="0" animBg="1"/>
      <p:bldP spid="9273" grpId="1" animBg="1"/>
      <p:bldP spid="9274" grpId="0" animBg="1"/>
      <p:bldP spid="9275" grpId="0"/>
      <p:bldP spid="9276" grpId="0" animBg="1"/>
      <p:bldP spid="9277" grpId="0"/>
      <p:bldP spid="9278" grpId="0"/>
      <p:bldP spid="9279" grpId="0"/>
      <p:bldP spid="9280" grpId="0"/>
      <p:bldP spid="9281" grpId="0"/>
      <p:bldP spid="9282" grpId="0"/>
      <p:bldP spid="9283" grpId="0"/>
      <p:bldP spid="9284" grpId="0"/>
      <p:bldP spid="9285" grpId="0"/>
      <p:bldP spid="9286" grpId="0"/>
      <p:bldP spid="9287" grpId="0"/>
      <p:bldP spid="9288" grpId="0" animBg="1"/>
      <p:bldP spid="9289" grpId="0" animBg="1"/>
      <p:bldP spid="9290" grpId="0" animBg="1"/>
      <p:bldP spid="9291" grpId="0" animBg="1"/>
      <p:bldP spid="9292" grpId="0" animBg="1"/>
      <p:bldP spid="9293" grpId="0" animBg="1"/>
      <p:bldP spid="9294" grpId="0" animBg="1"/>
      <p:bldP spid="9295" grpId="0" animBg="1"/>
      <p:bldP spid="9296" grpId="0" animBg="1"/>
      <p:bldP spid="9297" grpId="0" animBg="1"/>
      <p:bldP spid="9298" grpId="0" animBg="1"/>
      <p:bldP spid="9299" grpId="0" animBg="1"/>
      <p:bldP spid="9300" grpId="0" animBg="1"/>
      <p:bldP spid="9301" grpId="0" animBg="1"/>
      <p:bldP spid="9301" grpId="1" animBg="1"/>
      <p:bldP spid="9302" grpId="0" animBg="1"/>
      <p:bldP spid="93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chemeClr val="accent2"/>
                </a:solidFill>
                <a:latin typeface="Georgia" pitchFamily="18" charset="0"/>
              </a:rPr>
              <a:t>Восстановите предложения: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13787" cy="4525963"/>
          </a:xfrm>
        </p:spPr>
        <p:txBody>
          <a:bodyPr/>
          <a:lstStyle/>
          <a:p>
            <a:r>
              <a:rPr lang="ru-RU" sz="2400" b="1" i="1" dirty="0">
                <a:latin typeface="Georgia" pitchFamily="18" charset="0"/>
              </a:rPr>
              <a:t>Температура воздуха была 10</a:t>
            </a:r>
            <a:r>
              <a:rPr lang="ru-RU" sz="2400" b="1" i="1" baseline="30000" dirty="0">
                <a:latin typeface="Georgia" pitchFamily="18" charset="0"/>
              </a:rPr>
              <a:t>0</a:t>
            </a:r>
            <a:r>
              <a:rPr lang="ru-RU" sz="2400" b="1" i="1" dirty="0">
                <a:latin typeface="Georgia" pitchFamily="18" charset="0"/>
              </a:rPr>
              <a:t>С, а стала 7</a:t>
            </a:r>
            <a:r>
              <a:rPr lang="ru-RU" sz="2400" b="1" i="1" baseline="30000" dirty="0">
                <a:latin typeface="Georgia" pitchFamily="18" charset="0"/>
              </a:rPr>
              <a:t>0</a:t>
            </a:r>
            <a:r>
              <a:rPr lang="ru-RU" sz="2400" b="1" i="1" dirty="0">
                <a:latin typeface="Georgia" pitchFamily="18" charset="0"/>
              </a:rPr>
              <a:t>С,  значит, она изменилась на …………………………</a:t>
            </a:r>
          </a:p>
          <a:p>
            <a:r>
              <a:rPr lang="ru-RU" sz="2400" b="1" i="1" dirty="0">
                <a:latin typeface="Georgia" pitchFamily="18" charset="0"/>
              </a:rPr>
              <a:t>Температура воздуха была 8</a:t>
            </a:r>
            <a:r>
              <a:rPr lang="ru-RU" sz="2400" b="1" i="1" baseline="30000" dirty="0">
                <a:latin typeface="Georgia" pitchFamily="18" charset="0"/>
              </a:rPr>
              <a:t>0</a:t>
            </a:r>
            <a:r>
              <a:rPr lang="ru-RU" sz="2400" b="1" i="1" dirty="0">
                <a:latin typeface="Georgia" pitchFamily="18" charset="0"/>
              </a:rPr>
              <a:t>С, а потом изменилась на +4</a:t>
            </a:r>
            <a:r>
              <a:rPr lang="ru-RU" sz="2400" b="1" i="1" baseline="30000" dirty="0">
                <a:latin typeface="Georgia" pitchFamily="18" charset="0"/>
              </a:rPr>
              <a:t>0</a:t>
            </a:r>
            <a:r>
              <a:rPr lang="ru-RU" sz="2400" b="1" i="1" dirty="0">
                <a:latin typeface="Georgia" pitchFamily="18" charset="0"/>
              </a:rPr>
              <a:t>С, значит стала ………………….</a:t>
            </a:r>
          </a:p>
          <a:p>
            <a:r>
              <a:rPr lang="ru-RU" sz="2400" b="1" i="1" dirty="0">
                <a:latin typeface="Georgia" pitchFamily="18" charset="0"/>
              </a:rPr>
              <a:t>Температура воздуха изменилась на -5</a:t>
            </a:r>
            <a:r>
              <a:rPr lang="ru-RU" sz="2400" b="1" i="1" baseline="30000" dirty="0">
                <a:latin typeface="Georgia" pitchFamily="18" charset="0"/>
              </a:rPr>
              <a:t>0</a:t>
            </a:r>
            <a:r>
              <a:rPr lang="ru-RU" sz="2400" b="1" i="1" dirty="0">
                <a:latin typeface="Georgia" pitchFamily="18" charset="0"/>
              </a:rPr>
              <a:t>С  и  стала  19</a:t>
            </a:r>
            <a:r>
              <a:rPr lang="ru-RU" sz="2400" b="1" i="1" baseline="30000" dirty="0">
                <a:latin typeface="Georgia" pitchFamily="18" charset="0"/>
              </a:rPr>
              <a:t>0</a:t>
            </a:r>
            <a:r>
              <a:rPr lang="ru-RU" sz="2400" b="1" i="1" dirty="0">
                <a:latin typeface="Georgia" pitchFamily="18" charset="0"/>
              </a:rPr>
              <a:t>С, значит была ………………………………..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5940425" y="2060575"/>
            <a:ext cx="1728788" cy="360363"/>
          </a:xfrm>
          <a:prstGeom prst="rect">
            <a:avLst/>
          </a:prstGeom>
          <a:solidFill>
            <a:srgbClr val="FF99CC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i="1">
                <a:latin typeface="Georgia" pitchFamily="18" charset="0"/>
              </a:rPr>
              <a:t>-3</a:t>
            </a:r>
            <a:r>
              <a:rPr lang="ru-RU" sz="2400" i="1" baseline="30000">
                <a:latin typeface="Georgia" pitchFamily="18" charset="0"/>
              </a:rPr>
              <a:t>0</a:t>
            </a:r>
            <a:endParaRPr lang="ru-RU" sz="2400" i="1">
              <a:latin typeface="Georgia" pitchFamily="18" charset="0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6804025" y="2852738"/>
            <a:ext cx="1728788" cy="360362"/>
          </a:xfrm>
          <a:prstGeom prst="rect">
            <a:avLst/>
          </a:prstGeom>
          <a:solidFill>
            <a:srgbClr val="FF99CC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i="1">
                <a:latin typeface="Georgia" pitchFamily="18" charset="0"/>
              </a:rPr>
              <a:t>+12</a:t>
            </a:r>
            <a:r>
              <a:rPr lang="ru-RU" sz="2400" i="1" baseline="30000">
                <a:latin typeface="Georgia" pitchFamily="18" charset="0"/>
              </a:rPr>
              <a:t>0</a:t>
            </a:r>
            <a:r>
              <a:rPr lang="ru-RU" sz="2400" i="1">
                <a:latin typeface="Georgia" pitchFamily="18" charset="0"/>
              </a:rPr>
              <a:t>С</a:t>
            </a: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5867400" y="3644900"/>
            <a:ext cx="1728788" cy="360363"/>
          </a:xfrm>
          <a:prstGeom prst="rect">
            <a:avLst/>
          </a:prstGeom>
          <a:solidFill>
            <a:srgbClr val="FF99CC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i="1">
                <a:latin typeface="Georgia" pitchFamily="18" charset="0"/>
              </a:rPr>
              <a:t>+24</a:t>
            </a:r>
            <a:r>
              <a:rPr lang="ru-RU" sz="2400" i="1" baseline="30000">
                <a:latin typeface="Georgia" pitchFamily="18" charset="0"/>
              </a:rPr>
              <a:t>0</a:t>
            </a:r>
            <a:r>
              <a:rPr lang="ru-RU" sz="2400" i="1">
                <a:latin typeface="Georgia" pitchFamily="18" charset="0"/>
              </a:rPr>
              <a:t>С</a:t>
            </a:r>
          </a:p>
        </p:txBody>
      </p:sp>
      <p:pic>
        <p:nvPicPr>
          <p:cNvPr id="23563" name="Picture 11" descr="CRCTR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155416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1619250" y="4076700"/>
            <a:ext cx="4176713" cy="647700"/>
          </a:xfrm>
          <a:prstGeom prst="wedgeRoundRectCallout">
            <a:avLst>
              <a:gd name="adj1" fmla="val -61250"/>
              <a:gd name="adj2" fmla="val 170097"/>
              <a:gd name="adj3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800" i="1">
                <a:solidFill>
                  <a:srgbClr val="FF0000"/>
                </a:solidFill>
                <a:latin typeface="Georgia" pitchFamily="18" charset="0"/>
              </a:rPr>
              <a:t>Все  правильно!</a:t>
            </a:r>
          </a:p>
        </p:txBody>
      </p:sp>
      <p:pic>
        <p:nvPicPr>
          <p:cNvPr id="23565" name="Picture 13" descr="CRCTR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4276725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23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4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60" grpId="0" animBg="1"/>
      <p:bldP spid="23561" grpId="0" animBg="1"/>
      <p:bldP spid="23562" grpId="0" animBg="1"/>
      <p:bldP spid="23564" grpId="0" animBg="1"/>
      <p:bldP spid="2356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ages.myshared.ru/4/227077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57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710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900igr.net/up/datas/104626/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3" y="554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8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" y="0"/>
            <a:ext cx="9144000" cy="686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5042" y="1340768"/>
            <a:ext cx="7641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dirty="0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4797153"/>
            <a:ext cx="6606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431143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260648"/>
            <a:ext cx="53321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А П О М Н И 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Блок-схема: документ 13"/>
          <p:cNvSpPr/>
          <p:nvPr/>
        </p:nvSpPr>
        <p:spPr>
          <a:xfrm>
            <a:off x="414399" y="1916832"/>
            <a:ext cx="7209285" cy="1514312"/>
          </a:xfrm>
          <a:prstGeom prst="flowChartDocumen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Если одно число положительное, а другое отрицательное, то о таких числах говорят, </a:t>
            </a:r>
            <a:endParaRPr lang="ru-RU" sz="2400" dirty="0" smtClean="0"/>
          </a:p>
          <a:p>
            <a:pPr algn="ctr"/>
            <a:r>
              <a:rPr lang="ru-RU" sz="2400" dirty="0" smtClean="0"/>
              <a:t>что </a:t>
            </a:r>
            <a:r>
              <a:rPr lang="ru-RU" sz="2400" dirty="0"/>
              <a:t>они </a:t>
            </a:r>
            <a:r>
              <a:rPr lang="ru-RU" sz="2400" i="1" dirty="0">
                <a:solidFill>
                  <a:srgbClr val="FFFF00"/>
                </a:solidFill>
              </a:rPr>
              <a:t>имеют </a:t>
            </a:r>
            <a:r>
              <a:rPr lang="ru-RU" sz="2400" b="1" i="1" dirty="0">
                <a:solidFill>
                  <a:srgbClr val="FFFF00"/>
                </a:solidFill>
              </a:rPr>
              <a:t>разные знаки.</a:t>
            </a:r>
          </a:p>
        </p:txBody>
      </p:sp>
      <p:sp>
        <p:nvSpPr>
          <p:cNvPr id="13" name="Блок-схема: документ 12"/>
          <p:cNvSpPr/>
          <p:nvPr/>
        </p:nvSpPr>
        <p:spPr>
          <a:xfrm>
            <a:off x="401873" y="4149080"/>
            <a:ext cx="7209285" cy="1514312"/>
          </a:xfrm>
          <a:prstGeom prst="flowChartDocumen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Если </a:t>
            </a:r>
            <a:r>
              <a:rPr lang="ru-RU" sz="2400" dirty="0" smtClean="0"/>
              <a:t> оба числа положительны  или  оба числа отрицательны, то они </a:t>
            </a:r>
            <a:r>
              <a:rPr lang="ru-RU" sz="2400" i="1" dirty="0" smtClean="0">
                <a:solidFill>
                  <a:srgbClr val="FFFF00"/>
                </a:solidFill>
              </a:rPr>
              <a:t>имеют </a:t>
            </a:r>
            <a:r>
              <a:rPr lang="ru-RU" sz="2400" b="1" i="1" dirty="0" smtClean="0">
                <a:solidFill>
                  <a:srgbClr val="FFFF00"/>
                </a:solidFill>
              </a:rPr>
              <a:t>одинаковые </a:t>
            </a:r>
            <a:r>
              <a:rPr lang="ru-RU" sz="2400" b="1" i="1" dirty="0">
                <a:solidFill>
                  <a:srgbClr val="FFFF00"/>
                </a:solidFill>
              </a:rPr>
              <a:t>знаки.</a:t>
            </a:r>
          </a:p>
        </p:txBody>
      </p:sp>
    </p:spTree>
    <p:extLst>
      <p:ext uri="{BB962C8B-B14F-4D97-AF65-F5344CB8AC3E}">
        <p14:creationId xmlns:p14="http://schemas.microsoft.com/office/powerpoint/2010/main" val="214817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91" y="0"/>
            <a:ext cx="91649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3928" y="620688"/>
            <a:ext cx="46805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   Древнегреческий ученый Пифагор говорил: «Числа правят миром». </a:t>
            </a:r>
          </a:p>
          <a:p>
            <a:r>
              <a:rPr lang="ru-RU" sz="3200" b="1" dirty="0" smtClean="0"/>
              <a:t>  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38" y="4596106"/>
            <a:ext cx="3389362" cy="2128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3600400" cy="233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4005064"/>
            <a:ext cx="52150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</a:rPr>
              <a:t>Мы с вами живем в этом мире чисел, а в школьные годы учимся работать с разными числами. </a:t>
            </a:r>
          </a:p>
        </p:txBody>
      </p:sp>
    </p:spTree>
    <p:extLst>
      <p:ext uri="{BB962C8B-B14F-4D97-AF65-F5344CB8AC3E}">
        <p14:creationId xmlns:p14="http://schemas.microsoft.com/office/powerpoint/2010/main" val="401067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980728"/>
            <a:ext cx="63335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Какие из чисел</a:t>
            </a:r>
          </a:p>
          <a:p>
            <a:r>
              <a:rPr lang="ru-RU" sz="2400" dirty="0" smtClean="0"/>
              <a:t> 7;  23;  -89;  </a:t>
            </a:r>
            <a:r>
              <a:rPr lang="ru-RU" sz="2400" dirty="0" smtClean="0">
                <a:latin typeface="Arial"/>
                <a:cs typeface="Arial"/>
              </a:rPr>
              <a:t>⅜;  - 4⅔;  -5,4;  9⅞;  0;  10;  -14;</a:t>
            </a:r>
          </a:p>
          <a:p>
            <a:endParaRPr lang="ru-RU" sz="2400" dirty="0">
              <a:latin typeface="Arial"/>
              <a:cs typeface="Arial"/>
            </a:endParaRPr>
          </a:p>
          <a:p>
            <a:r>
              <a:rPr lang="ru-RU" sz="2400" dirty="0" smtClean="0">
                <a:latin typeface="Arial"/>
                <a:cs typeface="Arial"/>
              </a:rPr>
              <a:t>А) являются положительными ;</a:t>
            </a:r>
          </a:p>
          <a:p>
            <a:r>
              <a:rPr lang="ru-RU" sz="2400" dirty="0" smtClean="0">
                <a:latin typeface="Arial"/>
                <a:cs typeface="Arial"/>
              </a:rPr>
              <a:t>Б) являются отрицательными ;</a:t>
            </a:r>
          </a:p>
          <a:p>
            <a:r>
              <a:rPr lang="ru-RU" sz="2400" dirty="0" smtClean="0">
                <a:latin typeface="Arial"/>
                <a:cs typeface="Arial"/>
              </a:rPr>
              <a:t>В) не являются ни положительными, ни отрицательными;</a:t>
            </a:r>
          </a:p>
          <a:p>
            <a:r>
              <a:rPr lang="ru-RU" sz="2400" dirty="0" smtClean="0">
                <a:latin typeface="Arial"/>
                <a:cs typeface="Arial"/>
              </a:rPr>
              <a:t>Г) натуральными числами;</a:t>
            </a:r>
          </a:p>
          <a:p>
            <a:r>
              <a:rPr lang="ru-RU" sz="2400" dirty="0" smtClean="0">
                <a:latin typeface="Arial"/>
                <a:cs typeface="Arial"/>
              </a:rPr>
              <a:t> </a:t>
            </a:r>
            <a:endParaRPr lang="ru-RU" sz="2400" dirty="0"/>
          </a:p>
        </p:txBody>
      </p:sp>
      <p:sp>
        <p:nvSpPr>
          <p:cNvPr id="5" name="Блок-схема: объединение 4"/>
          <p:cNvSpPr/>
          <p:nvPr/>
        </p:nvSpPr>
        <p:spPr>
          <a:xfrm>
            <a:off x="2195736" y="260648"/>
            <a:ext cx="3816424" cy="608373"/>
          </a:xfrm>
          <a:prstGeom prst="flowChartMerg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Задание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7646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980728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/>
                <a:cs typeface="Arial"/>
              </a:rPr>
              <a:t>Запишите с помощью знаков «+» и «-» информацию Гидрометцентра : </a:t>
            </a:r>
          </a:p>
          <a:p>
            <a:r>
              <a:rPr lang="ru-RU" sz="2400" dirty="0" smtClean="0">
                <a:latin typeface="Arial"/>
                <a:cs typeface="Arial"/>
              </a:rPr>
              <a:t>а) 18</a:t>
            </a:r>
            <a:r>
              <a:rPr lang="en-US" sz="2400" dirty="0" smtClean="0">
                <a:latin typeface="Arial"/>
                <a:cs typeface="Arial"/>
              </a:rPr>
              <a:t>º</a:t>
            </a:r>
            <a:r>
              <a:rPr lang="ru-RU" sz="2400" dirty="0" smtClean="0">
                <a:latin typeface="Arial"/>
                <a:cs typeface="Arial"/>
              </a:rPr>
              <a:t> тепла ;                    в) 12</a:t>
            </a:r>
            <a:r>
              <a:rPr lang="en-US" sz="2400" dirty="0" smtClean="0">
                <a:latin typeface="Arial"/>
                <a:cs typeface="Arial"/>
              </a:rPr>
              <a:t>º</a:t>
            </a:r>
            <a:r>
              <a:rPr lang="ru-RU" sz="2400" dirty="0" smtClean="0">
                <a:latin typeface="Arial"/>
                <a:cs typeface="Arial"/>
              </a:rPr>
              <a:t> ниже нуля;</a:t>
            </a:r>
          </a:p>
          <a:p>
            <a:r>
              <a:rPr lang="ru-RU" sz="2400" dirty="0" smtClean="0">
                <a:latin typeface="Arial"/>
                <a:cs typeface="Arial"/>
              </a:rPr>
              <a:t>б) 7</a:t>
            </a:r>
            <a:r>
              <a:rPr lang="en-US" sz="2400" dirty="0" smtClean="0">
                <a:latin typeface="Arial"/>
                <a:cs typeface="Arial"/>
              </a:rPr>
              <a:t>º</a:t>
            </a:r>
            <a:r>
              <a:rPr lang="ru-RU" sz="2400" dirty="0" smtClean="0">
                <a:latin typeface="Arial"/>
                <a:cs typeface="Arial"/>
              </a:rPr>
              <a:t> мороза ;                    г) 16</a:t>
            </a:r>
            <a:r>
              <a:rPr lang="en-US" sz="2400" dirty="0" smtClean="0">
                <a:latin typeface="Arial"/>
                <a:cs typeface="Arial"/>
              </a:rPr>
              <a:t>º</a:t>
            </a:r>
            <a:r>
              <a:rPr lang="ru-RU" sz="2400" dirty="0" smtClean="0">
                <a:latin typeface="Arial"/>
                <a:cs typeface="Arial"/>
              </a:rPr>
              <a:t> выше нуля.</a:t>
            </a:r>
            <a:endParaRPr lang="ru-RU" sz="2400" dirty="0"/>
          </a:p>
        </p:txBody>
      </p:sp>
      <p:sp>
        <p:nvSpPr>
          <p:cNvPr id="5" name="Блок-схема: объединение 4"/>
          <p:cNvSpPr/>
          <p:nvPr/>
        </p:nvSpPr>
        <p:spPr>
          <a:xfrm>
            <a:off x="2195736" y="260648"/>
            <a:ext cx="3816424" cy="608373"/>
          </a:xfrm>
          <a:prstGeom prst="flowChartMerg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Задание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4961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980728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Arial"/>
              <a:cs typeface="Arial"/>
            </a:endParaRPr>
          </a:p>
          <a:p>
            <a:r>
              <a:rPr lang="ru-RU" sz="2400" dirty="0" smtClean="0">
                <a:latin typeface="Arial"/>
                <a:cs typeface="Arial"/>
              </a:rPr>
              <a:t>Запишите с помощью знаков «+» и «-» информацию Гидрометцентра : </a:t>
            </a:r>
          </a:p>
          <a:p>
            <a:endParaRPr lang="ru-RU" sz="2400" dirty="0" smtClean="0">
              <a:latin typeface="Arial"/>
              <a:cs typeface="Arial"/>
            </a:endParaRPr>
          </a:p>
          <a:p>
            <a:r>
              <a:rPr lang="ru-RU" sz="2400" dirty="0" smtClean="0">
                <a:latin typeface="Arial"/>
                <a:cs typeface="Arial"/>
              </a:rPr>
              <a:t>а) 18</a:t>
            </a:r>
            <a:r>
              <a:rPr lang="en-US" sz="2400" dirty="0" smtClean="0">
                <a:latin typeface="Arial"/>
                <a:cs typeface="Arial"/>
              </a:rPr>
              <a:t>º</a:t>
            </a:r>
            <a:r>
              <a:rPr lang="ru-RU" sz="2400" dirty="0" smtClean="0">
                <a:latin typeface="Arial"/>
                <a:cs typeface="Arial"/>
              </a:rPr>
              <a:t> тепла ;                    в) 12</a:t>
            </a:r>
            <a:r>
              <a:rPr lang="en-US" sz="2400" dirty="0" smtClean="0">
                <a:latin typeface="Arial"/>
                <a:cs typeface="Arial"/>
              </a:rPr>
              <a:t>º</a:t>
            </a:r>
            <a:r>
              <a:rPr lang="ru-RU" sz="2400" dirty="0" smtClean="0">
                <a:latin typeface="Arial"/>
                <a:cs typeface="Arial"/>
              </a:rPr>
              <a:t> ниже нуля;</a:t>
            </a:r>
          </a:p>
          <a:p>
            <a:r>
              <a:rPr lang="ru-RU" sz="2400" dirty="0" smtClean="0">
                <a:latin typeface="Arial"/>
                <a:cs typeface="Arial"/>
              </a:rPr>
              <a:t>б) 7</a:t>
            </a:r>
            <a:r>
              <a:rPr lang="en-US" sz="2400" dirty="0" smtClean="0">
                <a:latin typeface="Arial"/>
                <a:cs typeface="Arial"/>
              </a:rPr>
              <a:t>º</a:t>
            </a:r>
            <a:r>
              <a:rPr lang="ru-RU" sz="2400" dirty="0" smtClean="0">
                <a:latin typeface="Arial"/>
                <a:cs typeface="Arial"/>
              </a:rPr>
              <a:t> мороза ;                    г) 16</a:t>
            </a:r>
            <a:r>
              <a:rPr lang="en-US" sz="2400" dirty="0" smtClean="0">
                <a:latin typeface="Arial"/>
                <a:cs typeface="Arial"/>
              </a:rPr>
              <a:t>º</a:t>
            </a:r>
            <a:r>
              <a:rPr lang="ru-RU" sz="2400" dirty="0" smtClean="0">
                <a:latin typeface="Arial"/>
                <a:cs typeface="Arial"/>
              </a:rPr>
              <a:t> выше нуля.</a:t>
            </a:r>
            <a:endParaRPr lang="ru-RU" sz="2400" dirty="0"/>
          </a:p>
        </p:txBody>
      </p:sp>
      <p:sp>
        <p:nvSpPr>
          <p:cNvPr id="5" name="Блок-схема: объединение 4"/>
          <p:cNvSpPr/>
          <p:nvPr/>
        </p:nvSpPr>
        <p:spPr>
          <a:xfrm>
            <a:off x="2195736" y="260648"/>
            <a:ext cx="3816424" cy="608373"/>
          </a:xfrm>
          <a:prstGeom prst="flowChartMerg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Задание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1839" y="3645024"/>
            <a:ext cx="799288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а) + 18 ;     б) – 7 ;       в) – 12 ;        г) + 16 или 16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133" y="4941168"/>
            <a:ext cx="3925887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1520" y="5949280"/>
            <a:ext cx="864096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Запишите шесть отрицательных дробей со знаменателем 5.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7179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91" y="0"/>
            <a:ext cx="91649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620688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3" y="260648"/>
            <a:ext cx="576064" cy="646330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Повторение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1205463"/>
            <a:ext cx="7848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</a:t>
            </a:r>
            <a:endParaRPr lang="ru-RU" sz="2400" dirty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488831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21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91" y="0"/>
            <a:ext cx="91649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620688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16632"/>
            <a:ext cx="5688632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Итог    урока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5084" y="1484784"/>
            <a:ext cx="8317396" cy="23083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FFFF00"/>
                </a:solidFill>
              </a:rPr>
              <a:t>С какими числами сегодня познакомились 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FFFF00"/>
                </a:solidFill>
              </a:rPr>
              <a:t>С помощью какого символа обозначают отрицательные числа ? Положительные числа 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FFFF00"/>
                </a:solidFill>
              </a:rPr>
              <a:t>Каким числом является нуль 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FFFF00"/>
                </a:solidFill>
              </a:rPr>
              <a:t>О каких двух числах говорят, что они имеют разные знаки ? Одинаковые знаки ?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25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48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8846"/>
            <a:ext cx="820891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/>
              <a:t>. </a:t>
            </a:r>
            <a:r>
              <a:rPr lang="ru-RU" sz="2800" b="1" i="1" u="sng" dirty="0">
                <a:solidFill>
                  <a:srgbClr val="FF0000"/>
                </a:solidFill>
              </a:rPr>
              <a:t>Рефлексия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>
                <a:solidFill>
                  <a:srgbClr val="FFFF00"/>
                </a:solidFill>
              </a:rPr>
              <a:t>Ребята, выбирая начало фразы из экрана на доске :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сегодня я узнал…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было интересно…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было трудно…</a:t>
            </a:r>
          </a:p>
          <a:p>
            <a:r>
              <a:rPr lang="ru-RU" sz="2800" dirty="0" smtClean="0">
                <a:solidFill>
                  <a:srgbClr val="FFFF00"/>
                </a:solidFill>
              </a:rPr>
              <a:t>я </a:t>
            </a:r>
            <a:r>
              <a:rPr lang="ru-RU" sz="2800" dirty="0">
                <a:solidFill>
                  <a:srgbClr val="FFFF00"/>
                </a:solidFill>
              </a:rPr>
              <a:t>понял, что…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теперь я могу…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я почувствовал, что…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я приобрел…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я научился…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у меня получилось …</a:t>
            </a:r>
          </a:p>
          <a:p>
            <a:r>
              <a:rPr lang="ru-RU" sz="2800" dirty="0" smtClean="0">
                <a:solidFill>
                  <a:srgbClr val="FFFF00"/>
                </a:solidFill>
              </a:rPr>
              <a:t>я </a:t>
            </a:r>
            <a:r>
              <a:rPr lang="ru-RU" sz="2800" dirty="0">
                <a:solidFill>
                  <a:srgbClr val="FFFF00"/>
                </a:solidFill>
              </a:rPr>
              <a:t>попробую…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меня удивило…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урок дал мне для жизни…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мне захотелось…</a:t>
            </a:r>
          </a:p>
        </p:txBody>
      </p:sp>
    </p:spTree>
    <p:extLst>
      <p:ext uri="{BB962C8B-B14F-4D97-AF65-F5344CB8AC3E}">
        <p14:creationId xmlns:p14="http://schemas.microsoft.com/office/powerpoint/2010/main" val="244092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48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59" y="260648"/>
            <a:ext cx="8064897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</a:t>
            </a:r>
          </a:p>
          <a:p>
            <a:pPr algn="ctr"/>
            <a:r>
              <a:rPr lang="ru-RU" sz="2400" dirty="0"/>
              <a:t>В</a:t>
            </a:r>
            <a:r>
              <a:rPr lang="ru-RU" sz="2400" dirty="0" smtClean="0"/>
              <a:t>ам необходимо заполнить таблицу</a:t>
            </a:r>
            <a:endParaRPr lang="ru-RU" sz="2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81339"/>
              </p:ext>
            </p:extLst>
          </p:nvPr>
        </p:nvGraphicFramePr>
        <p:xfrm>
          <a:off x="791579" y="1556792"/>
          <a:ext cx="7704855" cy="4407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5"/>
                <a:gridCol w="2016224"/>
                <a:gridCol w="1944216"/>
              </a:tblGrid>
              <a:tr h="698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Теоретический  материал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Понимаю/не понимаю ( + / - 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Вопрос к учителю</a:t>
                      </a:r>
                      <a:endParaRPr lang="ru-RU" dirty="0"/>
                    </a:p>
                  </a:txBody>
                  <a:tcPr/>
                </a:tc>
              </a:tr>
              <a:tr h="698707">
                <a:tc>
                  <a:txBody>
                    <a:bodyPr/>
                    <a:lstStyle/>
                    <a:p>
                      <a:r>
                        <a:rPr lang="ru-RU" dirty="0" smtClean="0"/>
                        <a:t>1. Числа, больше нуля, называют </a:t>
                      </a:r>
                      <a:r>
                        <a:rPr lang="ru-RU" i="1" dirty="0" smtClean="0">
                          <a:solidFill>
                            <a:srgbClr val="FF0000"/>
                          </a:solidFill>
                        </a:rPr>
                        <a:t>положительными.</a:t>
                      </a:r>
                      <a:endParaRPr lang="ru-RU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8707">
                <a:tc>
                  <a:txBody>
                    <a:bodyPr/>
                    <a:lstStyle/>
                    <a:p>
                      <a:r>
                        <a:rPr lang="ru-RU" dirty="0" smtClean="0"/>
                        <a:t>2. Числа, меньше нуля, называют </a:t>
                      </a:r>
                      <a:r>
                        <a:rPr lang="ru-RU" i="1" dirty="0" smtClean="0">
                          <a:solidFill>
                            <a:srgbClr val="FF0000"/>
                          </a:solidFill>
                        </a:rPr>
                        <a:t>отрицательными.</a:t>
                      </a:r>
                      <a:endParaRPr lang="ru-RU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8707">
                <a:tc>
                  <a:txBody>
                    <a:bodyPr/>
                    <a:lstStyle/>
                    <a:p>
                      <a:r>
                        <a:rPr lang="ru-RU" dirty="0" smtClean="0"/>
                        <a:t>3. Числа со знаком « + » называют </a:t>
                      </a:r>
                      <a:r>
                        <a:rPr lang="ru-RU" i="1" dirty="0" smtClean="0">
                          <a:solidFill>
                            <a:srgbClr val="FF0000"/>
                          </a:solidFill>
                        </a:rPr>
                        <a:t>положительными.</a:t>
                      </a:r>
                      <a:endParaRPr lang="ru-RU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8707">
                <a:tc>
                  <a:txBody>
                    <a:bodyPr/>
                    <a:lstStyle/>
                    <a:p>
                      <a:r>
                        <a:rPr lang="ru-RU" dirty="0" smtClean="0"/>
                        <a:t>4. Числа со знаком « - » называют </a:t>
                      </a:r>
                      <a:r>
                        <a:rPr lang="ru-RU" i="1" dirty="0" smtClean="0">
                          <a:solidFill>
                            <a:srgbClr val="FF0000"/>
                          </a:solidFill>
                        </a:rPr>
                        <a:t>отрицательными. </a:t>
                      </a:r>
                      <a:endParaRPr lang="ru-RU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8707">
                <a:tc>
                  <a:txBody>
                    <a:bodyPr/>
                    <a:lstStyle/>
                    <a:p>
                      <a:r>
                        <a:rPr lang="ru-RU" dirty="0" smtClean="0"/>
                        <a:t>5. Число 0 не является ни положительным, ни отрицательным.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533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48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0"/>
            <a:ext cx="61490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Домашнее задание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96752"/>
            <a:ext cx="7620000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35696" y="2967335"/>
            <a:ext cx="2160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  <a:r>
              <a:rPr lang="ru-RU" i="1" dirty="0" smtClean="0"/>
              <a:t>§ </a:t>
            </a:r>
            <a:r>
              <a:rPr lang="ru-RU" i="1" dirty="0"/>
              <a:t>29</a:t>
            </a:r>
            <a:r>
              <a:rPr lang="ru-RU" i="1" dirty="0" smtClean="0"/>
              <a:t>,</a:t>
            </a:r>
          </a:p>
          <a:p>
            <a:r>
              <a:rPr lang="ru-RU" i="1" dirty="0"/>
              <a:t> </a:t>
            </a:r>
            <a:r>
              <a:rPr lang="ru-RU" i="1" dirty="0" smtClean="0"/>
              <a:t>       </a:t>
            </a:r>
            <a:r>
              <a:rPr lang="ru-RU" i="1" dirty="0"/>
              <a:t>вопросы 1 – 3,</a:t>
            </a:r>
          </a:p>
          <a:p>
            <a:endParaRPr lang="ru-RU" i="1" dirty="0"/>
          </a:p>
          <a:p>
            <a:pPr algn="r"/>
            <a:r>
              <a:rPr lang="ru-RU" i="1" dirty="0" smtClean="0"/>
              <a:t>       № </a:t>
            </a:r>
            <a:r>
              <a:rPr lang="ru-RU" i="1" dirty="0"/>
              <a:t>834, </a:t>
            </a:r>
            <a:r>
              <a:rPr lang="ru-RU" i="1" dirty="0" smtClean="0"/>
              <a:t> 839,841</a:t>
            </a:r>
            <a:r>
              <a:rPr lang="ru-RU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807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CRCTR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554162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 descr="CRCTR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4276725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WordArt 6"/>
          <p:cNvSpPr>
            <a:spLocks noChangeArrowheads="1" noChangeShapeType="1" noTextEdit="1"/>
          </p:cNvSpPr>
          <p:nvPr/>
        </p:nvSpPr>
        <p:spPr bwMode="auto">
          <a:xfrm rot="-709330">
            <a:off x="684213" y="2060575"/>
            <a:ext cx="7961312" cy="25923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Georgia"/>
              </a:rPr>
              <a:t>Спасибо  за  урок!</a:t>
            </a:r>
          </a:p>
        </p:txBody>
      </p:sp>
    </p:spTree>
    <p:extLst>
      <p:ext uri="{BB962C8B-B14F-4D97-AF65-F5344CB8AC3E}">
        <p14:creationId xmlns:p14="http://schemas.microsoft.com/office/powerpoint/2010/main" val="143506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91" y="0"/>
            <a:ext cx="91649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1340768"/>
            <a:ext cx="129614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№ 1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1" y="188640"/>
            <a:ext cx="7488832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Актуализация  знаний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1556792"/>
            <a:ext cx="70567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Распределите следующие числа по группам:</a:t>
            </a:r>
          </a:p>
          <a:p>
            <a:endParaRPr lang="ru-RU" sz="2400" dirty="0"/>
          </a:p>
          <a:p>
            <a:r>
              <a:rPr lang="ru-RU" sz="2400" dirty="0"/>
              <a:t>–24;  21;    ;    0;  15;    –3,2;    4</a:t>
            </a:r>
            <a:r>
              <a:rPr lang="ru-RU" sz="2400" dirty="0" smtClean="0"/>
              <a:t>;   </a:t>
            </a:r>
            <a:r>
              <a:rPr lang="ru-RU" sz="2400" dirty="0"/>
              <a:t>5;    6;    ;    7,34;    –12;    –0,3;    27;  ;   –1</a:t>
            </a:r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72777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91" y="0"/>
            <a:ext cx="91649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497" y="465639"/>
            <a:ext cx="129614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№ 2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1" y="188640"/>
            <a:ext cx="7488832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Актуализация  знаний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https://arhivurokov.ru/multiurok/html/2017/05/11/s_5914a5851a2dc/img_s625441_1_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1268760"/>
            <a:ext cx="6096000" cy="556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iryx.ru/_ph/13/5033679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497" y="1111970"/>
            <a:ext cx="2688976" cy="2485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76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539750" y="765175"/>
            <a:ext cx="7786688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Изменения в природе</a:t>
            </a:r>
          </a:p>
          <a:p>
            <a:pPr algn="ctr"/>
            <a:r>
              <a:rPr lang="ru-RU" sz="3600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Происходят год от года...</a:t>
            </a:r>
          </a:p>
        </p:txBody>
      </p:sp>
      <p:pic>
        <p:nvPicPr>
          <p:cNvPr id="24581" name="Picture 5" descr="CRCTR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3860800"/>
            <a:ext cx="1554162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 descr="CRCTR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860800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940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9144000" cy="6858000"/>
          </a:xfrm>
        </p:spPr>
      </p:pic>
      <p:grpSp>
        <p:nvGrpSpPr>
          <p:cNvPr id="16391" name="Group 7"/>
          <p:cNvGrpSpPr>
            <a:grpSpLocks/>
          </p:cNvGrpSpPr>
          <p:nvPr/>
        </p:nvGrpSpPr>
        <p:grpSpPr bwMode="auto">
          <a:xfrm>
            <a:off x="609600" y="685800"/>
            <a:ext cx="2025650" cy="5262563"/>
            <a:chOff x="384" y="432"/>
            <a:chExt cx="1276" cy="3315"/>
          </a:xfrm>
        </p:grpSpPr>
        <p:sp>
          <p:nvSpPr>
            <p:cNvPr id="16392" name="Rectangle 8"/>
            <p:cNvSpPr>
              <a:spLocks noChangeArrowheads="1"/>
            </p:cNvSpPr>
            <p:nvPr/>
          </p:nvSpPr>
          <p:spPr bwMode="auto">
            <a:xfrm>
              <a:off x="384" y="432"/>
              <a:ext cx="1276" cy="3315"/>
            </a:xfrm>
            <a:prstGeom prst="rect">
              <a:avLst/>
            </a:prstGeom>
            <a:gradFill rotWithShape="0">
              <a:gsLst>
                <a:gs pos="0">
                  <a:srgbClr val="0099CC"/>
                </a:gs>
                <a:gs pos="50000">
                  <a:schemeClr val="bg1"/>
                </a:gs>
                <a:gs pos="100000">
                  <a:srgbClr val="0099CC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3" name="Line 9"/>
            <p:cNvSpPr>
              <a:spLocks noChangeShapeType="1"/>
            </p:cNvSpPr>
            <p:nvPr/>
          </p:nvSpPr>
          <p:spPr bwMode="auto">
            <a:xfrm>
              <a:off x="784" y="293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4" name="Line 10"/>
            <p:cNvSpPr>
              <a:spLocks noChangeShapeType="1"/>
            </p:cNvSpPr>
            <p:nvPr/>
          </p:nvSpPr>
          <p:spPr bwMode="auto">
            <a:xfrm>
              <a:off x="784" y="77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5" name="Line 11"/>
            <p:cNvSpPr>
              <a:spLocks noChangeShapeType="1"/>
            </p:cNvSpPr>
            <p:nvPr/>
          </p:nvSpPr>
          <p:spPr bwMode="auto">
            <a:xfrm>
              <a:off x="784" y="82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6" name="Line 12"/>
            <p:cNvSpPr>
              <a:spLocks noChangeShapeType="1"/>
            </p:cNvSpPr>
            <p:nvPr/>
          </p:nvSpPr>
          <p:spPr bwMode="auto">
            <a:xfrm>
              <a:off x="784" y="87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7" name="Line 13"/>
            <p:cNvSpPr>
              <a:spLocks noChangeShapeType="1"/>
            </p:cNvSpPr>
            <p:nvPr/>
          </p:nvSpPr>
          <p:spPr bwMode="auto">
            <a:xfrm>
              <a:off x="784" y="92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>
              <a:off x="784" y="97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9" name="Line 15"/>
            <p:cNvSpPr>
              <a:spLocks noChangeShapeType="1"/>
            </p:cNvSpPr>
            <p:nvPr/>
          </p:nvSpPr>
          <p:spPr bwMode="auto">
            <a:xfrm>
              <a:off x="784" y="101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0" name="Line 16"/>
            <p:cNvSpPr>
              <a:spLocks noChangeShapeType="1"/>
            </p:cNvSpPr>
            <p:nvPr/>
          </p:nvSpPr>
          <p:spPr bwMode="auto">
            <a:xfrm>
              <a:off x="784" y="106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1" name="Line 17"/>
            <p:cNvSpPr>
              <a:spLocks noChangeShapeType="1"/>
            </p:cNvSpPr>
            <p:nvPr/>
          </p:nvSpPr>
          <p:spPr bwMode="auto">
            <a:xfrm>
              <a:off x="784" y="111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2" name="Line 18"/>
            <p:cNvSpPr>
              <a:spLocks noChangeShapeType="1"/>
            </p:cNvSpPr>
            <p:nvPr/>
          </p:nvSpPr>
          <p:spPr bwMode="auto">
            <a:xfrm>
              <a:off x="784" y="116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3" name="Line 19"/>
            <p:cNvSpPr>
              <a:spLocks noChangeShapeType="1"/>
            </p:cNvSpPr>
            <p:nvPr/>
          </p:nvSpPr>
          <p:spPr bwMode="auto">
            <a:xfrm>
              <a:off x="784" y="121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4" name="Line 20"/>
            <p:cNvSpPr>
              <a:spLocks noChangeShapeType="1"/>
            </p:cNvSpPr>
            <p:nvPr/>
          </p:nvSpPr>
          <p:spPr bwMode="auto">
            <a:xfrm>
              <a:off x="784" y="125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5" name="Line 21"/>
            <p:cNvSpPr>
              <a:spLocks noChangeShapeType="1"/>
            </p:cNvSpPr>
            <p:nvPr/>
          </p:nvSpPr>
          <p:spPr bwMode="auto">
            <a:xfrm>
              <a:off x="784" y="130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6" name="Line 22"/>
            <p:cNvSpPr>
              <a:spLocks noChangeShapeType="1"/>
            </p:cNvSpPr>
            <p:nvPr/>
          </p:nvSpPr>
          <p:spPr bwMode="auto">
            <a:xfrm>
              <a:off x="784" y="135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7" name="Line 23"/>
            <p:cNvSpPr>
              <a:spLocks noChangeShapeType="1"/>
            </p:cNvSpPr>
            <p:nvPr/>
          </p:nvSpPr>
          <p:spPr bwMode="auto">
            <a:xfrm>
              <a:off x="784" y="140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8" name="Line 24"/>
            <p:cNvSpPr>
              <a:spLocks noChangeShapeType="1"/>
            </p:cNvSpPr>
            <p:nvPr/>
          </p:nvSpPr>
          <p:spPr bwMode="auto">
            <a:xfrm>
              <a:off x="784" y="145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9" name="Line 25"/>
            <p:cNvSpPr>
              <a:spLocks noChangeShapeType="1"/>
            </p:cNvSpPr>
            <p:nvPr/>
          </p:nvSpPr>
          <p:spPr bwMode="auto">
            <a:xfrm>
              <a:off x="784" y="149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0" name="Line 26"/>
            <p:cNvSpPr>
              <a:spLocks noChangeShapeType="1"/>
            </p:cNvSpPr>
            <p:nvPr/>
          </p:nvSpPr>
          <p:spPr bwMode="auto">
            <a:xfrm>
              <a:off x="784" y="154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1" name="Line 27"/>
            <p:cNvSpPr>
              <a:spLocks noChangeShapeType="1"/>
            </p:cNvSpPr>
            <p:nvPr/>
          </p:nvSpPr>
          <p:spPr bwMode="auto">
            <a:xfrm>
              <a:off x="784" y="159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2" name="Line 28"/>
            <p:cNvSpPr>
              <a:spLocks noChangeShapeType="1"/>
            </p:cNvSpPr>
            <p:nvPr/>
          </p:nvSpPr>
          <p:spPr bwMode="auto">
            <a:xfrm>
              <a:off x="784" y="164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3" name="Line 29"/>
            <p:cNvSpPr>
              <a:spLocks noChangeShapeType="1"/>
            </p:cNvSpPr>
            <p:nvPr/>
          </p:nvSpPr>
          <p:spPr bwMode="auto">
            <a:xfrm>
              <a:off x="784" y="169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784" y="173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784" y="178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6" name="Line 32"/>
            <p:cNvSpPr>
              <a:spLocks noChangeShapeType="1"/>
            </p:cNvSpPr>
            <p:nvPr/>
          </p:nvSpPr>
          <p:spPr bwMode="auto">
            <a:xfrm>
              <a:off x="784" y="183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7" name="Line 33"/>
            <p:cNvSpPr>
              <a:spLocks noChangeShapeType="1"/>
            </p:cNvSpPr>
            <p:nvPr/>
          </p:nvSpPr>
          <p:spPr bwMode="auto">
            <a:xfrm>
              <a:off x="784" y="188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8" name="Line 34"/>
            <p:cNvSpPr>
              <a:spLocks noChangeShapeType="1"/>
            </p:cNvSpPr>
            <p:nvPr/>
          </p:nvSpPr>
          <p:spPr bwMode="auto">
            <a:xfrm>
              <a:off x="784" y="193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9" name="Line 35"/>
            <p:cNvSpPr>
              <a:spLocks noChangeShapeType="1"/>
            </p:cNvSpPr>
            <p:nvPr/>
          </p:nvSpPr>
          <p:spPr bwMode="auto">
            <a:xfrm>
              <a:off x="784" y="197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0" name="Line 36"/>
            <p:cNvSpPr>
              <a:spLocks noChangeShapeType="1"/>
            </p:cNvSpPr>
            <p:nvPr/>
          </p:nvSpPr>
          <p:spPr bwMode="auto">
            <a:xfrm>
              <a:off x="784" y="202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1" name="Line 37"/>
            <p:cNvSpPr>
              <a:spLocks noChangeShapeType="1"/>
            </p:cNvSpPr>
            <p:nvPr/>
          </p:nvSpPr>
          <p:spPr bwMode="auto">
            <a:xfrm>
              <a:off x="784" y="207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2" name="Line 38"/>
            <p:cNvSpPr>
              <a:spLocks noChangeShapeType="1"/>
            </p:cNvSpPr>
            <p:nvPr/>
          </p:nvSpPr>
          <p:spPr bwMode="auto">
            <a:xfrm>
              <a:off x="784" y="212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3" name="Line 39"/>
            <p:cNvSpPr>
              <a:spLocks noChangeShapeType="1"/>
            </p:cNvSpPr>
            <p:nvPr/>
          </p:nvSpPr>
          <p:spPr bwMode="auto">
            <a:xfrm>
              <a:off x="784" y="217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4" name="Line 40"/>
            <p:cNvSpPr>
              <a:spLocks noChangeShapeType="1"/>
            </p:cNvSpPr>
            <p:nvPr/>
          </p:nvSpPr>
          <p:spPr bwMode="auto">
            <a:xfrm>
              <a:off x="784" y="221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5" name="Line 41"/>
            <p:cNvSpPr>
              <a:spLocks noChangeShapeType="1"/>
            </p:cNvSpPr>
            <p:nvPr/>
          </p:nvSpPr>
          <p:spPr bwMode="auto">
            <a:xfrm>
              <a:off x="784" y="226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6" name="Line 42"/>
            <p:cNvSpPr>
              <a:spLocks noChangeShapeType="1"/>
            </p:cNvSpPr>
            <p:nvPr/>
          </p:nvSpPr>
          <p:spPr bwMode="auto">
            <a:xfrm>
              <a:off x="784" y="231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7" name="Line 43"/>
            <p:cNvSpPr>
              <a:spLocks noChangeShapeType="1"/>
            </p:cNvSpPr>
            <p:nvPr/>
          </p:nvSpPr>
          <p:spPr bwMode="auto">
            <a:xfrm>
              <a:off x="784" y="236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8" name="Line 44"/>
            <p:cNvSpPr>
              <a:spLocks noChangeShapeType="1"/>
            </p:cNvSpPr>
            <p:nvPr/>
          </p:nvSpPr>
          <p:spPr bwMode="auto">
            <a:xfrm>
              <a:off x="784" y="241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9" name="Line 45"/>
            <p:cNvSpPr>
              <a:spLocks noChangeShapeType="1"/>
            </p:cNvSpPr>
            <p:nvPr/>
          </p:nvSpPr>
          <p:spPr bwMode="auto">
            <a:xfrm>
              <a:off x="784" y="245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0" name="Line 46"/>
            <p:cNvSpPr>
              <a:spLocks noChangeShapeType="1"/>
            </p:cNvSpPr>
            <p:nvPr/>
          </p:nvSpPr>
          <p:spPr bwMode="auto">
            <a:xfrm>
              <a:off x="784" y="250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1" name="Line 47"/>
            <p:cNvSpPr>
              <a:spLocks noChangeShapeType="1"/>
            </p:cNvSpPr>
            <p:nvPr/>
          </p:nvSpPr>
          <p:spPr bwMode="auto">
            <a:xfrm>
              <a:off x="784" y="255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2" name="Line 48"/>
            <p:cNvSpPr>
              <a:spLocks noChangeShapeType="1"/>
            </p:cNvSpPr>
            <p:nvPr/>
          </p:nvSpPr>
          <p:spPr bwMode="auto">
            <a:xfrm>
              <a:off x="784" y="260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3" name="Line 49"/>
            <p:cNvSpPr>
              <a:spLocks noChangeShapeType="1"/>
            </p:cNvSpPr>
            <p:nvPr/>
          </p:nvSpPr>
          <p:spPr bwMode="auto">
            <a:xfrm>
              <a:off x="784" y="265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4" name="Line 50"/>
            <p:cNvSpPr>
              <a:spLocks noChangeShapeType="1"/>
            </p:cNvSpPr>
            <p:nvPr/>
          </p:nvSpPr>
          <p:spPr bwMode="auto">
            <a:xfrm>
              <a:off x="784" y="269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5" name="Line 51"/>
            <p:cNvSpPr>
              <a:spLocks noChangeShapeType="1"/>
            </p:cNvSpPr>
            <p:nvPr/>
          </p:nvSpPr>
          <p:spPr bwMode="auto">
            <a:xfrm>
              <a:off x="784" y="274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6" name="Line 52"/>
            <p:cNvSpPr>
              <a:spLocks noChangeShapeType="1"/>
            </p:cNvSpPr>
            <p:nvPr/>
          </p:nvSpPr>
          <p:spPr bwMode="auto">
            <a:xfrm>
              <a:off x="784" y="279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7" name="Line 53"/>
            <p:cNvSpPr>
              <a:spLocks noChangeShapeType="1"/>
            </p:cNvSpPr>
            <p:nvPr/>
          </p:nvSpPr>
          <p:spPr bwMode="auto">
            <a:xfrm>
              <a:off x="784" y="284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8" name="Line 54"/>
            <p:cNvSpPr>
              <a:spLocks noChangeShapeType="1"/>
            </p:cNvSpPr>
            <p:nvPr/>
          </p:nvSpPr>
          <p:spPr bwMode="auto">
            <a:xfrm>
              <a:off x="784" y="289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9" name="Line 55"/>
            <p:cNvSpPr>
              <a:spLocks noChangeShapeType="1"/>
            </p:cNvSpPr>
            <p:nvPr/>
          </p:nvSpPr>
          <p:spPr bwMode="auto">
            <a:xfrm>
              <a:off x="784" y="298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40" name="Line 56"/>
            <p:cNvSpPr>
              <a:spLocks noChangeShapeType="1"/>
            </p:cNvSpPr>
            <p:nvPr/>
          </p:nvSpPr>
          <p:spPr bwMode="auto">
            <a:xfrm>
              <a:off x="784" y="303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41" name="Line 57"/>
            <p:cNvSpPr>
              <a:spLocks noChangeShapeType="1"/>
            </p:cNvSpPr>
            <p:nvPr/>
          </p:nvSpPr>
          <p:spPr bwMode="auto">
            <a:xfrm>
              <a:off x="784" y="308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42" name="Line 58"/>
            <p:cNvSpPr>
              <a:spLocks noChangeShapeType="1"/>
            </p:cNvSpPr>
            <p:nvPr/>
          </p:nvSpPr>
          <p:spPr bwMode="auto">
            <a:xfrm>
              <a:off x="784" y="313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43" name="Oval 59"/>
            <p:cNvSpPr>
              <a:spLocks noChangeArrowheads="1"/>
            </p:cNvSpPr>
            <p:nvPr/>
          </p:nvSpPr>
          <p:spPr bwMode="auto">
            <a:xfrm>
              <a:off x="952" y="3466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3300">
                    <a:gamma/>
                    <a:shade val="8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44" name="Rectangle 60"/>
            <p:cNvSpPr>
              <a:spLocks noChangeArrowheads="1"/>
            </p:cNvSpPr>
            <p:nvPr/>
          </p:nvSpPr>
          <p:spPr bwMode="auto">
            <a:xfrm>
              <a:off x="1008" y="432"/>
              <a:ext cx="48" cy="24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45" name="Rectangle 61"/>
            <p:cNvSpPr>
              <a:spLocks noChangeArrowheads="1"/>
            </p:cNvSpPr>
            <p:nvPr/>
          </p:nvSpPr>
          <p:spPr bwMode="auto">
            <a:xfrm>
              <a:off x="1008" y="432"/>
              <a:ext cx="47" cy="2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46" name="Rectangle 62"/>
            <p:cNvSpPr>
              <a:spLocks noChangeArrowheads="1"/>
            </p:cNvSpPr>
            <p:nvPr/>
          </p:nvSpPr>
          <p:spPr bwMode="auto">
            <a:xfrm>
              <a:off x="1008" y="432"/>
              <a:ext cx="47" cy="15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47" name="Text Box 63"/>
            <p:cNvSpPr txBox="1">
              <a:spLocks noChangeArrowheads="1"/>
            </p:cNvSpPr>
            <p:nvPr/>
          </p:nvSpPr>
          <p:spPr bwMode="auto">
            <a:xfrm>
              <a:off x="1216" y="159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16448" name="Text Box 64"/>
            <p:cNvSpPr txBox="1">
              <a:spLocks noChangeArrowheads="1"/>
            </p:cNvSpPr>
            <p:nvPr/>
          </p:nvSpPr>
          <p:spPr bwMode="auto">
            <a:xfrm>
              <a:off x="1216" y="2122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16449" name="Text Box 65"/>
            <p:cNvSpPr txBox="1">
              <a:spLocks noChangeArrowheads="1"/>
            </p:cNvSpPr>
            <p:nvPr/>
          </p:nvSpPr>
          <p:spPr bwMode="auto">
            <a:xfrm>
              <a:off x="1216" y="255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16450" name="Text Box 66"/>
            <p:cNvSpPr txBox="1">
              <a:spLocks noChangeArrowheads="1"/>
            </p:cNvSpPr>
            <p:nvPr/>
          </p:nvSpPr>
          <p:spPr bwMode="auto">
            <a:xfrm>
              <a:off x="1216" y="63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16451" name="Text Box 67"/>
            <p:cNvSpPr txBox="1">
              <a:spLocks noChangeArrowheads="1"/>
            </p:cNvSpPr>
            <p:nvPr/>
          </p:nvSpPr>
          <p:spPr bwMode="auto">
            <a:xfrm>
              <a:off x="1216" y="111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16452" name="Rectangle 68"/>
            <p:cNvSpPr>
              <a:spLocks noChangeArrowheads="1"/>
            </p:cNvSpPr>
            <p:nvPr/>
          </p:nvSpPr>
          <p:spPr bwMode="auto">
            <a:xfrm>
              <a:off x="1008" y="768"/>
              <a:ext cx="47" cy="2688"/>
            </a:xfrm>
            <a:prstGeom prst="rect">
              <a:avLst/>
            </a:prstGeom>
            <a:gradFill rotWithShape="0">
              <a:gsLst>
                <a:gs pos="0">
                  <a:srgbClr val="FF3300">
                    <a:gamma/>
                    <a:shade val="46275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53" name="Rectangle 69"/>
            <p:cNvSpPr>
              <a:spLocks noChangeArrowheads="1"/>
            </p:cNvSpPr>
            <p:nvPr/>
          </p:nvSpPr>
          <p:spPr bwMode="auto">
            <a:xfrm>
              <a:off x="1008" y="432"/>
              <a:ext cx="48" cy="5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454" name="AutoShape 70"/>
          <p:cNvSpPr>
            <a:spLocks noChangeArrowheads="1"/>
          </p:cNvSpPr>
          <p:nvPr/>
        </p:nvSpPr>
        <p:spPr bwMode="auto">
          <a:xfrm>
            <a:off x="4086225" y="1566863"/>
            <a:ext cx="4143375" cy="708025"/>
          </a:xfrm>
          <a:prstGeom prst="roundRect">
            <a:avLst>
              <a:gd name="adj" fmla="val 16667"/>
            </a:avLst>
          </a:prstGeom>
          <a:solidFill>
            <a:srgbClr val="D4F5F8"/>
          </a:solidFill>
          <a:ln w="38100">
            <a:solidFill>
              <a:srgbClr val="0066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82800">
            <a:spAutoFit/>
          </a:bodyPr>
          <a:lstStyle/>
          <a:p>
            <a:r>
              <a:rPr lang="en-US" sz="3200">
                <a:latin typeface="Arial Narrow" pitchFamily="34" charset="0"/>
              </a:rPr>
              <a:t>15 </a:t>
            </a:r>
            <a:r>
              <a:rPr lang="ru-RU" sz="3200">
                <a:latin typeface="Arial Narrow" pitchFamily="34" charset="0"/>
              </a:rPr>
              <a:t>градусов тепла</a:t>
            </a:r>
          </a:p>
        </p:txBody>
      </p:sp>
      <p:sp>
        <p:nvSpPr>
          <p:cNvPr id="16455" name="AutoShape 71"/>
          <p:cNvSpPr>
            <a:spLocks noChangeArrowheads="1"/>
          </p:cNvSpPr>
          <p:nvPr/>
        </p:nvSpPr>
        <p:spPr bwMode="auto">
          <a:xfrm>
            <a:off x="4086225" y="2633663"/>
            <a:ext cx="4206875" cy="708025"/>
          </a:xfrm>
          <a:prstGeom prst="roundRect">
            <a:avLst>
              <a:gd name="adj" fmla="val 16667"/>
            </a:avLst>
          </a:prstGeom>
          <a:solidFill>
            <a:srgbClr val="D4F5F8"/>
          </a:solidFill>
          <a:ln w="38100">
            <a:solidFill>
              <a:srgbClr val="0066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bIns="82800">
            <a:spAutoFit/>
          </a:bodyPr>
          <a:lstStyle/>
          <a:p>
            <a:r>
              <a:rPr lang="ru-RU" sz="3200">
                <a:latin typeface="Arial Narrow" pitchFamily="34" charset="0"/>
              </a:rPr>
              <a:t>15 градусов выше нуля</a:t>
            </a:r>
          </a:p>
        </p:txBody>
      </p:sp>
      <p:sp>
        <p:nvSpPr>
          <p:cNvPr id="16456" name="AutoShape 72"/>
          <p:cNvSpPr>
            <a:spLocks noChangeArrowheads="1"/>
          </p:cNvSpPr>
          <p:nvPr/>
        </p:nvSpPr>
        <p:spPr bwMode="auto">
          <a:xfrm>
            <a:off x="4086225" y="3776663"/>
            <a:ext cx="4143375" cy="708025"/>
          </a:xfrm>
          <a:prstGeom prst="roundRect">
            <a:avLst>
              <a:gd name="adj" fmla="val 16667"/>
            </a:avLst>
          </a:prstGeom>
          <a:solidFill>
            <a:srgbClr val="D4F5F8"/>
          </a:solidFill>
          <a:ln w="38100">
            <a:solidFill>
              <a:srgbClr val="0066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82800">
            <a:spAutoFit/>
          </a:bodyPr>
          <a:lstStyle/>
          <a:p>
            <a:r>
              <a:rPr lang="ru-RU" sz="3200">
                <a:latin typeface="Arial Narrow" pitchFamily="34" charset="0"/>
              </a:rPr>
              <a:t>+15º,С (плюс 15º,С)</a:t>
            </a:r>
          </a:p>
        </p:txBody>
      </p:sp>
    </p:spTree>
    <p:extLst>
      <p:ext uri="{BB962C8B-B14F-4D97-AF65-F5344CB8AC3E}">
        <p14:creationId xmlns:p14="http://schemas.microsoft.com/office/powerpoint/2010/main" val="212868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54" grpId="0" animBg="1" autoUpdateAnimBg="0"/>
      <p:bldP spid="16455" grpId="0" animBg="1" autoUpdateAnimBg="0"/>
      <p:bldP spid="16456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Рисунок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9144000" cy="6858000"/>
          </a:xfrm>
        </p:spPr>
      </p:pic>
      <p:grpSp>
        <p:nvGrpSpPr>
          <p:cNvPr id="18441" name="Group 9"/>
          <p:cNvGrpSpPr>
            <a:grpSpLocks/>
          </p:cNvGrpSpPr>
          <p:nvPr/>
        </p:nvGrpSpPr>
        <p:grpSpPr bwMode="auto">
          <a:xfrm>
            <a:off x="609600" y="685800"/>
            <a:ext cx="2025650" cy="5262563"/>
            <a:chOff x="384" y="432"/>
            <a:chExt cx="1276" cy="3315"/>
          </a:xfrm>
        </p:grpSpPr>
        <p:sp>
          <p:nvSpPr>
            <p:cNvPr id="18442" name="Rectangle 10"/>
            <p:cNvSpPr>
              <a:spLocks noChangeArrowheads="1"/>
            </p:cNvSpPr>
            <p:nvPr/>
          </p:nvSpPr>
          <p:spPr bwMode="auto">
            <a:xfrm>
              <a:off x="384" y="432"/>
              <a:ext cx="1276" cy="3315"/>
            </a:xfrm>
            <a:prstGeom prst="rect">
              <a:avLst/>
            </a:prstGeom>
            <a:gradFill rotWithShape="0">
              <a:gsLst>
                <a:gs pos="0">
                  <a:srgbClr val="0099CC"/>
                </a:gs>
                <a:gs pos="50000">
                  <a:schemeClr val="bg1"/>
                </a:gs>
                <a:gs pos="100000">
                  <a:srgbClr val="0099CC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3" name="Line 11"/>
            <p:cNvSpPr>
              <a:spLocks noChangeShapeType="1"/>
            </p:cNvSpPr>
            <p:nvPr/>
          </p:nvSpPr>
          <p:spPr bwMode="auto">
            <a:xfrm>
              <a:off x="784" y="293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>
              <a:off x="784" y="77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5" name="Line 13"/>
            <p:cNvSpPr>
              <a:spLocks noChangeShapeType="1"/>
            </p:cNvSpPr>
            <p:nvPr/>
          </p:nvSpPr>
          <p:spPr bwMode="auto">
            <a:xfrm>
              <a:off x="784" y="82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6" name="Line 14"/>
            <p:cNvSpPr>
              <a:spLocks noChangeShapeType="1"/>
            </p:cNvSpPr>
            <p:nvPr/>
          </p:nvSpPr>
          <p:spPr bwMode="auto">
            <a:xfrm>
              <a:off x="784" y="87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7" name="Line 15"/>
            <p:cNvSpPr>
              <a:spLocks noChangeShapeType="1"/>
            </p:cNvSpPr>
            <p:nvPr/>
          </p:nvSpPr>
          <p:spPr bwMode="auto">
            <a:xfrm>
              <a:off x="784" y="92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8" name="Line 16"/>
            <p:cNvSpPr>
              <a:spLocks noChangeShapeType="1"/>
            </p:cNvSpPr>
            <p:nvPr/>
          </p:nvSpPr>
          <p:spPr bwMode="auto">
            <a:xfrm>
              <a:off x="784" y="97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9" name="Line 17"/>
            <p:cNvSpPr>
              <a:spLocks noChangeShapeType="1"/>
            </p:cNvSpPr>
            <p:nvPr/>
          </p:nvSpPr>
          <p:spPr bwMode="auto">
            <a:xfrm>
              <a:off x="784" y="101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0" name="Line 18"/>
            <p:cNvSpPr>
              <a:spLocks noChangeShapeType="1"/>
            </p:cNvSpPr>
            <p:nvPr/>
          </p:nvSpPr>
          <p:spPr bwMode="auto">
            <a:xfrm>
              <a:off x="784" y="106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1" name="Line 19"/>
            <p:cNvSpPr>
              <a:spLocks noChangeShapeType="1"/>
            </p:cNvSpPr>
            <p:nvPr/>
          </p:nvSpPr>
          <p:spPr bwMode="auto">
            <a:xfrm>
              <a:off x="784" y="111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2" name="Line 20"/>
            <p:cNvSpPr>
              <a:spLocks noChangeShapeType="1"/>
            </p:cNvSpPr>
            <p:nvPr/>
          </p:nvSpPr>
          <p:spPr bwMode="auto">
            <a:xfrm>
              <a:off x="784" y="116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3" name="Line 21"/>
            <p:cNvSpPr>
              <a:spLocks noChangeShapeType="1"/>
            </p:cNvSpPr>
            <p:nvPr/>
          </p:nvSpPr>
          <p:spPr bwMode="auto">
            <a:xfrm>
              <a:off x="784" y="121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4" name="Line 22"/>
            <p:cNvSpPr>
              <a:spLocks noChangeShapeType="1"/>
            </p:cNvSpPr>
            <p:nvPr/>
          </p:nvSpPr>
          <p:spPr bwMode="auto">
            <a:xfrm>
              <a:off x="784" y="125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5" name="Line 23"/>
            <p:cNvSpPr>
              <a:spLocks noChangeShapeType="1"/>
            </p:cNvSpPr>
            <p:nvPr/>
          </p:nvSpPr>
          <p:spPr bwMode="auto">
            <a:xfrm>
              <a:off x="784" y="130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6" name="Line 24"/>
            <p:cNvSpPr>
              <a:spLocks noChangeShapeType="1"/>
            </p:cNvSpPr>
            <p:nvPr/>
          </p:nvSpPr>
          <p:spPr bwMode="auto">
            <a:xfrm>
              <a:off x="784" y="135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7" name="Line 25"/>
            <p:cNvSpPr>
              <a:spLocks noChangeShapeType="1"/>
            </p:cNvSpPr>
            <p:nvPr/>
          </p:nvSpPr>
          <p:spPr bwMode="auto">
            <a:xfrm>
              <a:off x="784" y="140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8" name="Line 26"/>
            <p:cNvSpPr>
              <a:spLocks noChangeShapeType="1"/>
            </p:cNvSpPr>
            <p:nvPr/>
          </p:nvSpPr>
          <p:spPr bwMode="auto">
            <a:xfrm>
              <a:off x="784" y="145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9" name="Line 27"/>
            <p:cNvSpPr>
              <a:spLocks noChangeShapeType="1"/>
            </p:cNvSpPr>
            <p:nvPr/>
          </p:nvSpPr>
          <p:spPr bwMode="auto">
            <a:xfrm>
              <a:off x="784" y="149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0" name="Line 28"/>
            <p:cNvSpPr>
              <a:spLocks noChangeShapeType="1"/>
            </p:cNvSpPr>
            <p:nvPr/>
          </p:nvSpPr>
          <p:spPr bwMode="auto">
            <a:xfrm>
              <a:off x="784" y="154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1" name="Line 29"/>
            <p:cNvSpPr>
              <a:spLocks noChangeShapeType="1"/>
            </p:cNvSpPr>
            <p:nvPr/>
          </p:nvSpPr>
          <p:spPr bwMode="auto">
            <a:xfrm>
              <a:off x="784" y="159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2" name="Line 30"/>
            <p:cNvSpPr>
              <a:spLocks noChangeShapeType="1"/>
            </p:cNvSpPr>
            <p:nvPr/>
          </p:nvSpPr>
          <p:spPr bwMode="auto">
            <a:xfrm>
              <a:off x="784" y="164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3" name="Line 31"/>
            <p:cNvSpPr>
              <a:spLocks noChangeShapeType="1"/>
            </p:cNvSpPr>
            <p:nvPr/>
          </p:nvSpPr>
          <p:spPr bwMode="auto">
            <a:xfrm>
              <a:off x="784" y="169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4" name="Line 32"/>
            <p:cNvSpPr>
              <a:spLocks noChangeShapeType="1"/>
            </p:cNvSpPr>
            <p:nvPr/>
          </p:nvSpPr>
          <p:spPr bwMode="auto">
            <a:xfrm>
              <a:off x="784" y="173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5" name="Line 33"/>
            <p:cNvSpPr>
              <a:spLocks noChangeShapeType="1"/>
            </p:cNvSpPr>
            <p:nvPr/>
          </p:nvSpPr>
          <p:spPr bwMode="auto">
            <a:xfrm>
              <a:off x="784" y="178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6" name="Line 34"/>
            <p:cNvSpPr>
              <a:spLocks noChangeShapeType="1"/>
            </p:cNvSpPr>
            <p:nvPr/>
          </p:nvSpPr>
          <p:spPr bwMode="auto">
            <a:xfrm>
              <a:off x="784" y="183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7" name="Line 35"/>
            <p:cNvSpPr>
              <a:spLocks noChangeShapeType="1"/>
            </p:cNvSpPr>
            <p:nvPr/>
          </p:nvSpPr>
          <p:spPr bwMode="auto">
            <a:xfrm>
              <a:off x="784" y="188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8" name="Line 36"/>
            <p:cNvSpPr>
              <a:spLocks noChangeShapeType="1"/>
            </p:cNvSpPr>
            <p:nvPr/>
          </p:nvSpPr>
          <p:spPr bwMode="auto">
            <a:xfrm>
              <a:off x="784" y="193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9" name="Line 37"/>
            <p:cNvSpPr>
              <a:spLocks noChangeShapeType="1"/>
            </p:cNvSpPr>
            <p:nvPr/>
          </p:nvSpPr>
          <p:spPr bwMode="auto">
            <a:xfrm>
              <a:off x="784" y="197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0" name="Line 38"/>
            <p:cNvSpPr>
              <a:spLocks noChangeShapeType="1"/>
            </p:cNvSpPr>
            <p:nvPr/>
          </p:nvSpPr>
          <p:spPr bwMode="auto">
            <a:xfrm>
              <a:off x="784" y="202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1" name="Line 39"/>
            <p:cNvSpPr>
              <a:spLocks noChangeShapeType="1"/>
            </p:cNvSpPr>
            <p:nvPr/>
          </p:nvSpPr>
          <p:spPr bwMode="auto">
            <a:xfrm>
              <a:off x="784" y="207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2" name="Line 40"/>
            <p:cNvSpPr>
              <a:spLocks noChangeShapeType="1"/>
            </p:cNvSpPr>
            <p:nvPr/>
          </p:nvSpPr>
          <p:spPr bwMode="auto">
            <a:xfrm>
              <a:off x="784" y="212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3" name="Line 41"/>
            <p:cNvSpPr>
              <a:spLocks noChangeShapeType="1"/>
            </p:cNvSpPr>
            <p:nvPr/>
          </p:nvSpPr>
          <p:spPr bwMode="auto">
            <a:xfrm>
              <a:off x="784" y="217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4" name="Line 42"/>
            <p:cNvSpPr>
              <a:spLocks noChangeShapeType="1"/>
            </p:cNvSpPr>
            <p:nvPr/>
          </p:nvSpPr>
          <p:spPr bwMode="auto">
            <a:xfrm>
              <a:off x="784" y="221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5" name="Line 43"/>
            <p:cNvSpPr>
              <a:spLocks noChangeShapeType="1"/>
            </p:cNvSpPr>
            <p:nvPr/>
          </p:nvSpPr>
          <p:spPr bwMode="auto">
            <a:xfrm>
              <a:off x="784" y="226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6" name="Line 44"/>
            <p:cNvSpPr>
              <a:spLocks noChangeShapeType="1"/>
            </p:cNvSpPr>
            <p:nvPr/>
          </p:nvSpPr>
          <p:spPr bwMode="auto">
            <a:xfrm>
              <a:off x="784" y="231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7" name="Line 45"/>
            <p:cNvSpPr>
              <a:spLocks noChangeShapeType="1"/>
            </p:cNvSpPr>
            <p:nvPr/>
          </p:nvSpPr>
          <p:spPr bwMode="auto">
            <a:xfrm>
              <a:off x="784" y="236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8" name="Line 46"/>
            <p:cNvSpPr>
              <a:spLocks noChangeShapeType="1"/>
            </p:cNvSpPr>
            <p:nvPr/>
          </p:nvSpPr>
          <p:spPr bwMode="auto">
            <a:xfrm>
              <a:off x="784" y="241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9" name="Line 47"/>
            <p:cNvSpPr>
              <a:spLocks noChangeShapeType="1"/>
            </p:cNvSpPr>
            <p:nvPr/>
          </p:nvSpPr>
          <p:spPr bwMode="auto">
            <a:xfrm>
              <a:off x="784" y="245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0" name="Line 48"/>
            <p:cNvSpPr>
              <a:spLocks noChangeShapeType="1"/>
            </p:cNvSpPr>
            <p:nvPr/>
          </p:nvSpPr>
          <p:spPr bwMode="auto">
            <a:xfrm>
              <a:off x="784" y="250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1" name="Line 49"/>
            <p:cNvSpPr>
              <a:spLocks noChangeShapeType="1"/>
            </p:cNvSpPr>
            <p:nvPr/>
          </p:nvSpPr>
          <p:spPr bwMode="auto">
            <a:xfrm>
              <a:off x="784" y="255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2" name="Line 50"/>
            <p:cNvSpPr>
              <a:spLocks noChangeShapeType="1"/>
            </p:cNvSpPr>
            <p:nvPr/>
          </p:nvSpPr>
          <p:spPr bwMode="auto">
            <a:xfrm>
              <a:off x="784" y="260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3" name="Line 51"/>
            <p:cNvSpPr>
              <a:spLocks noChangeShapeType="1"/>
            </p:cNvSpPr>
            <p:nvPr/>
          </p:nvSpPr>
          <p:spPr bwMode="auto">
            <a:xfrm>
              <a:off x="784" y="265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4" name="Line 52"/>
            <p:cNvSpPr>
              <a:spLocks noChangeShapeType="1"/>
            </p:cNvSpPr>
            <p:nvPr/>
          </p:nvSpPr>
          <p:spPr bwMode="auto">
            <a:xfrm>
              <a:off x="784" y="269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5" name="Line 53"/>
            <p:cNvSpPr>
              <a:spLocks noChangeShapeType="1"/>
            </p:cNvSpPr>
            <p:nvPr/>
          </p:nvSpPr>
          <p:spPr bwMode="auto">
            <a:xfrm>
              <a:off x="784" y="274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6" name="Line 54"/>
            <p:cNvSpPr>
              <a:spLocks noChangeShapeType="1"/>
            </p:cNvSpPr>
            <p:nvPr/>
          </p:nvSpPr>
          <p:spPr bwMode="auto">
            <a:xfrm>
              <a:off x="784" y="279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7" name="Line 55"/>
            <p:cNvSpPr>
              <a:spLocks noChangeShapeType="1"/>
            </p:cNvSpPr>
            <p:nvPr/>
          </p:nvSpPr>
          <p:spPr bwMode="auto">
            <a:xfrm>
              <a:off x="784" y="284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8" name="Line 56"/>
            <p:cNvSpPr>
              <a:spLocks noChangeShapeType="1"/>
            </p:cNvSpPr>
            <p:nvPr/>
          </p:nvSpPr>
          <p:spPr bwMode="auto">
            <a:xfrm>
              <a:off x="784" y="289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9" name="Line 57"/>
            <p:cNvSpPr>
              <a:spLocks noChangeShapeType="1"/>
            </p:cNvSpPr>
            <p:nvPr/>
          </p:nvSpPr>
          <p:spPr bwMode="auto">
            <a:xfrm>
              <a:off x="784" y="298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0" name="Line 58"/>
            <p:cNvSpPr>
              <a:spLocks noChangeShapeType="1"/>
            </p:cNvSpPr>
            <p:nvPr/>
          </p:nvSpPr>
          <p:spPr bwMode="auto">
            <a:xfrm>
              <a:off x="784" y="303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1" name="Line 59"/>
            <p:cNvSpPr>
              <a:spLocks noChangeShapeType="1"/>
            </p:cNvSpPr>
            <p:nvPr/>
          </p:nvSpPr>
          <p:spPr bwMode="auto">
            <a:xfrm>
              <a:off x="784" y="308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2" name="Line 60"/>
            <p:cNvSpPr>
              <a:spLocks noChangeShapeType="1"/>
            </p:cNvSpPr>
            <p:nvPr/>
          </p:nvSpPr>
          <p:spPr bwMode="auto">
            <a:xfrm>
              <a:off x="784" y="313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3" name="Oval 61"/>
            <p:cNvSpPr>
              <a:spLocks noChangeArrowheads="1"/>
            </p:cNvSpPr>
            <p:nvPr/>
          </p:nvSpPr>
          <p:spPr bwMode="auto">
            <a:xfrm>
              <a:off x="952" y="3466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3300">
                    <a:gamma/>
                    <a:shade val="8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4" name="Rectangle 62"/>
            <p:cNvSpPr>
              <a:spLocks noChangeArrowheads="1"/>
            </p:cNvSpPr>
            <p:nvPr/>
          </p:nvSpPr>
          <p:spPr bwMode="auto">
            <a:xfrm>
              <a:off x="1008" y="432"/>
              <a:ext cx="48" cy="24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5" name="Rectangle 63"/>
            <p:cNvSpPr>
              <a:spLocks noChangeArrowheads="1"/>
            </p:cNvSpPr>
            <p:nvPr/>
          </p:nvSpPr>
          <p:spPr bwMode="auto">
            <a:xfrm>
              <a:off x="1008" y="432"/>
              <a:ext cx="47" cy="2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6" name="Text Box 64"/>
            <p:cNvSpPr txBox="1">
              <a:spLocks noChangeArrowheads="1"/>
            </p:cNvSpPr>
            <p:nvPr/>
          </p:nvSpPr>
          <p:spPr bwMode="auto">
            <a:xfrm>
              <a:off x="1216" y="159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18497" name="Text Box 65"/>
            <p:cNvSpPr txBox="1">
              <a:spLocks noChangeArrowheads="1"/>
            </p:cNvSpPr>
            <p:nvPr/>
          </p:nvSpPr>
          <p:spPr bwMode="auto">
            <a:xfrm>
              <a:off x="1216" y="2122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18498" name="Text Box 66"/>
            <p:cNvSpPr txBox="1">
              <a:spLocks noChangeArrowheads="1"/>
            </p:cNvSpPr>
            <p:nvPr/>
          </p:nvSpPr>
          <p:spPr bwMode="auto">
            <a:xfrm>
              <a:off x="1216" y="255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18499" name="Text Box 67"/>
            <p:cNvSpPr txBox="1">
              <a:spLocks noChangeArrowheads="1"/>
            </p:cNvSpPr>
            <p:nvPr/>
          </p:nvSpPr>
          <p:spPr bwMode="auto">
            <a:xfrm>
              <a:off x="1216" y="63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18500" name="Text Box 68"/>
            <p:cNvSpPr txBox="1">
              <a:spLocks noChangeArrowheads="1"/>
            </p:cNvSpPr>
            <p:nvPr/>
          </p:nvSpPr>
          <p:spPr bwMode="auto">
            <a:xfrm>
              <a:off x="1216" y="111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18501" name="Rectangle 69"/>
            <p:cNvSpPr>
              <a:spLocks noChangeArrowheads="1"/>
            </p:cNvSpPr>
            <p:nvPr/>
          </p:nvSpPr>
          <p:spPr bwMode="auto">
            <a:xfrm>
              <a:off x="1008" y="768"/>
              <a:ext cx="47" cy="2688"/>
            </a:xfrm>
            <a:prstGeom prst="rect">
              <a:avLst/>
            </a:prstGeom>
            <a:gradFill rotWithShape="0">
              <a:gsLst>
                <a:gs pos="0">
                  <a:srgbClr val="FF3300">
                    <a:gamma/>
                    <a:shade val="46275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2" name="Rectangle 70"/>
            <p:cNvSpPr>
              <a:spLocks noChangeArrowheads="1"/>
            </p:cNvSpPr>
            <p:nvPr/>
          </p:nvSpPr>
          <p:spPr bwMode="auto">
            <a:xfrm>
              <a:off x="1008" y="432"/>
              <a:ext cx="48" cy="5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3" name="Rectangle 71"/>
            <p:cNvSpPr>
              <a:spLocks noChangeArrowheads="1"/>
            </p:cNvSpPr>
            <p:nvPr/>
          </p:nvSpPr>
          <p:spPr bwMode="auto">
            <a:xfrm>
              <a:off x="1008" y="432"/>
              <a:ext cx="48" cy="12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504" name="AutoShape 72"/>
          <p:cNvSpPr>
            <a:spLocks noChangeArrowheads="1"/>
          </p:cNvSpPr>
          <p:nvPr/>
        </p:nvSpPr>
        <p:spPr bwMode="auto">
          <a:xfrm>
            <a:off x="4848225" y="2563813"/>
            <a:ext cx="1504950" cy="708025"/>
          </a:xfrm>
          <a:prstGeom prst="roundRect">
            <a:avLst>
              <a:gd name="adj" fmla="val 16667"/>
            </a:avLst>
          </a:prstGeom>
          <a:solidFill>
            <a:srgbClr val="D4F5F8"/>
          </a:solidFill>
          <a:ln w="38100">
            <a:solidFill>
              <a:srgbClr val="0066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82800">
            <a:spAutoFit/>
          </a:bodyPr>
          <a:lstStyle/>
          <a:p>
            <a:r>
              <a:rPr lang="ru-RU" sz="3200">
                <a:latin typeface="Arial Narrow" pitchFamily="34" charset="0"/>
              </a:rPr>
              <a:t> 0º,С</a:t>
            </a:r>
          </a:p>
        </p:txBody>
      </p:sp>
    </p:spTree>
    <p:extLst>
      <p:ext uri="{BB962C8B-B14F-4D97-AF65-F5344CB8AC3E}">
        <p14:creationId xmlns:p14="http://schemas.microsoft.com/office/powerpoint/2010/main" val="235664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0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Рисунок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9144000" cy="6858000"/>
          </a:xfrm>
        </p:spPr>
      </p:pic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4084638" y="1571625"/>
            <a:ext cx="3436937" cy="708025"/>
          </a:xfrm>
          <a:prstGeom prst="roundRect">
            <a:avLst>
              <a:gd name="adj" fmla="val 16667"/>
            </a:avLst>
          </a:prstGeom>
          <a:solidFill>
            <a:srgbClr val="D4F5F8"/>
          </a:solidFill>
          <a:ln w="38100">
            <a:solidFill>
              <a:srgbClr val="0066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82800">
            <a:spAutoFit/>
          </a:bodyPr>
          <a:lstStyle/>
          <a:p>
            <a:r>
              <a:rPr lang="en-US" sz="3200">
                <a:latin typeface="Arial Narrow" pitchFamily="34" charset="0"/>
              </a:rPr>
              <a:t>5 </a:t>
            </a:r>
            <a:r>
              <a:rPr lang="ru-RU" sz="3200">
                <a:latin typeface="Arial Narrow" pitchFamily="34" charset="0"/>
              </a:rPr>
              <a:t>градусов мороза</a:t>
            </a:r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>
            <a:off x="4084638" y="2638425"/>
            <a:ext cx="4038600" cy="708025"/>
          </a:xfrm>
          <a:prstGeom prst="roundRect">
            <a:avLst>
              <a:gd name="adj" fmla="val 16667"/>
            </a:avLst>
          </a:prstGeom>
          <a:solidFill>
            <a:srgbClr val="D4F5F8"/>
          </a:solidFill>
          <a:ln w="38100">
            <a:solidFill>
              <a:srgbClr val="0066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82800">
            <a:spAutoFit/>
          </a:bodyPr>
          <a:lstStyle/>
          <a:p>
            <a:r>
              <a:rPr lang="ru-RU" sz="3200">
                <a:latin typeface="Arial Narrow" pitchFamily="34" charset="0"/>
              </a:rPr>
              <a:t>5 градусов ниже нуля</a:t>
            </a:r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4060825" y="3781425"/>
            <a:ext cx="3236913" cy="708025"/>
          </a:xfrm>
          <a:prstGeom prst="roundRect">
            <a:avLst>
              <a:gd name="adj" fmla="val 16667"/>
            </a:avLst>
          </a:prstGeom>
          <a:solidFill>
            <a:srgbClr val="D4F5F8"/>
          </a:solidFill>
          <a:ln w="38100">
            <a:solidFill>
              <a:srgbClr val="0066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82800">
            <a:spAutoFit/>
          </a:bodyPr>
          <a:lstStyle/>
          <a:p>
            <a:r>
              <a:rPr lang="ru-RU" sz="3200">
                <a:latin typeface="Arial Narrow" pitchFamily="34" charset="0"/>
              </a:rPr>
              <a:t>-5</a:t>
            </a:r>
            <a:r>
              <a:rPr lang="ru-RU" sz="3200" baseline="30000">
                <a:latin typeface="Arial Narrow" pitchFamily="34" charset="0"/>
              </a:rPr>
              <a:t>о</a:t>
            </a:r>
            <a:r>
              <a:rPr lang="ru-RU" sz="3200">
                <a:latin typeface="Arial Narrow" pitchFamily="34" charset="0"/>
              </a:rPr>
              <a:t>,С (минус 5</a:t>
            </a:r>
            <a:r>
              <a:rPr lang="ru-RU" sz="3200" baseline="30000">
                <a:latin typeface="Arial Narrow" pitchFamily="34" charset="0"/>
              </a:rPr>
              <a:t>о</a:t>
            </a:r>
            <a:r>
              <a:rPr lang="ru-RU" sz="3200">
                <a:latin typeface="Arial Narrow" pitchFamily="34" charset="0"/>
              </a:rPr>
              <a:t>,С)</a:t>
            </a:r>
          </a:p>
        </p:txBody>
      </p:sp>
      <p:grpSp>
        <p:nvGrpSpPr>
          <p:cNvPr id="21516" name="Group 12"/>
          <p:cNvGrpSpPr>
            <a:grpSpLocks/>
          </p:cNvGrpSpPr>
          <p:nvPr/>
        </p:nvGrpSpPr>
        <p:grpSpPr bwMode="auto">
          <a:xfrm>
            <a:off x="609600" y="685800"/>
            <a:ext cx="2025650" cy="5262563"/>
            <a:chOff x="384" y="432"/>
            <a:chExt cx="1276" cy="3315"/>
          </a:xfrm>
        </p:grpSpPr>
        <p:sp>
          <p:nvSpPr>
            <p:cNvPr id="21517" name="Rectangle 13"/>
            <p:cNvSpPr>
              <a:spLocks noChangeArrowheads="1"/>
            </p:cNvSpPr>
            <p:nvPr/>
          </p:nvSpPr>
          <p:spPr bwMode="auto">
            <a:xfrm>
              <a:off x="384" y="432"/>
              <a:ext cx="1276" cy="3315"/>
            </a:xfrm>
            <a:prstGeom prst="rect">
              <a:avLst/>
            </a:prstGeom>
            <a:gradFill rotWithShape="0">
              <a:gsLst>
                <a:gs pos="0">
                  <a:srgbClr val="0099CC"/>
                </a:gs>
                <a:gs pos="50000">
                  <a:schemeClr val="bg1"/>
                </a:gs>
                <a:gs pos="100000">
                  <a:srgbClr val="0099CC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8" name="Line 14"/>
            <p:cNvSpPr>
              <a:spLocks noChangeShapeType="1"/>
            </p:cNvSpPr>
            <p:nvPr/>
          </p:nvSpPr>
          <p:spPr bwMode="auto">
            <a:xfrm>
              <a:off x="784" y="293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9" name="Line 15"/>
            <p:cNvSpPr>
              <a:spLocks noChangeShapeType="1"/>
            </p:cNvSpPr>
            <p:nvPr/>
          </p:nvSpPr>
          <p:spPr bwMode="auto">
            <a:xfrm>
              <a:off x="784" y="77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0" name="Line 16"/>
            <p:cNvSpPr>
              <a:spLocks noChangeShapeType="1"/>
            </p:cNvSpPr>
            <p:nvPr/>
          </p:nvSpPr>
          <p:spPr bwMode="auto">
            <a:xfrm>
              <a:off x="784" y="82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1" name="Line 17"/>
            <p:cNvSpPr>
              <a:spLocks noChangeShapeType="1"/>
            </p:cNvSpPr>
            <p:nvPr/>
          </p:nvSpPr>
          <p:spPr bwMode="auto">
            <a:xfrm>
              <a:off x="784" y="87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2" name="Line 18"/>
            <p:cNvSpPr>
              <a:spLocks noChangeShapeType="1"/>
            </p:cNvSpPr>
            <p:nvPr/>
          </p:nvSpPr>
          <p:spPr bwMode="auto">
            <a:xfrm>
              <a:off x="784" y="92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3" name="Line 19"/>
            <p:cNvSpPr>
              <a:spLocks noChangeShapeType="1"/>
            </p:cNvSpPr>
            <p:nvPr/>
          </p:nvSpPr>
          <p:spPr bwMode="auto">
            <a:xfrm>
              <a:off x="784" y="97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4" name="Line 20"/>
            <p:cNvSpPr>
              <a:spLocks noChangeShapeType="1"/>
            </p:cNvSpPr>
            <p:nvPr/>
          </p:nvSpPr>
          <p:spPr bwMode="auto">
            <a:xfrm>
              <a:off x="784" y="101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5" name="Line 21"/>
            <p:cNvSpPr>
              <a:spLocks noChangeShapeType="1"/>
            </p:cNvSpPr>
            <p:nvPr/>
          </p:nvSpPr>
          <p:spPr bwMode="auto">
            <a:xfrm>
              <a:off x="784" y="106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6" name="Line 22"/>
            <p:cNvSpPr>
              <a:spLocks noChangeShapeType="1"/>
            </p:cNvSpPr>
            <p:nvPr/>
          </p:nvSpPr>
          <p:spPr bwMode="auto">
            <a:xfrm>
              <a:off x="784" y="111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7" name="Line 23"/>
            <p:cNvSpPr>
              <a:spLocks noChangeShapeType="1"/>
            </p:cNvSpPr>
            <p:nvPr/>
          </p:nvSpPr>
          <p:spPr bwMode="auto">
            <a:xfrm>
              <a:off x="784" y="116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8" name="Line 24"/>
            <p:cNvSpPr>
              <a:spLocks noChangeShapeType="1"/>
            </p:cNvSpPr>
            <p:nvPr/>
          </p:nvSpPr>
          <p:spPr bwMode="auto">
            <a:xfrm>
              <a:off x="784" y="121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9" name="Line 25"/>
            <p:cNvSpPr>
              <a:spLocks noChangeShapeType="1"/>
            </p:cNvSpPr>
            <p:nvPr/>
          </p:nvSpPr>
          <p:spPr bwMode="auto">
            <a:xfrm>
              <a:off x="784" y="125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0" name="Line 26"/>
            <p:cNvSpPr>
              <a:spLocks noChangeShapeType="1"/>
            </p:cNvSpPr>
            <p:nvPr/>
          </p:nvSpPr>
          <p:spPr bwMode="auto">
            <a:xfrm>
              <a:off x="784" y="130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1" name="Line 27"/>
            <p:cNvSpPr>
              <a:spLocks noChangeShapeType="1"/>
            </p:cNvSpPr>
            <p:nvPr/>
          </p:nvSpPr>
          <p:spPr bwMode="auto">
            <a:xfrm>
              <a:off x="784" y="135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2" name="Line 28"/>
            <p:cNvSpPr>
              <a:spLocks noChangeShapeType="1"/>
            </p:cNvSpPr>
            <p:nvPr/>
          </p:nvSpPr>
          <p:spPr bwMode="auto">
            <a:xfrm>
              <a:off x="784" y="140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3" name="Line 29"/>
            <p:cNvSpPr>
              <a:spLocks noChangeShapeType="1"/>
            </p:cNvSpPr>
            <p:nvPr/>
          </p:nvSpPr>
          <p:spPr bwMode="auto">
            <a:xfrm>
              <a:off x="784" y="145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4" name="Line 30"/>
            <p:cNvSpPr>
              <a:spLocks noChangeShapeType="1"/>
            </p:cNvSpPr>
            <p:nvPr/>
          </p:nvSpPr>
          <p:spPr bwMode="auto">
            <a:xfrm>
              <a:off x="784" y="149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5" name="Line 31"/>
            <p:cNvSpPr>
              <a:spLocks noChangeShapeType="1"/>
            </p:cNvSpPr>
            <p:nvPr/>
          </p:nvSpPr>
          <p:spPr bwMode="auto">
            <a:xfrm>
              <a:off x="784" y="154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6" name="Line 32"/>
            <p:cNvSpPr>
              <a:spLocks noChangeShapeType="1"/>
            </p:cNvSpPr>
            <p:nvPr/>
          </p:nvSpPr>
          <p:spPr bwMode="auto">
            <a:xfrm>
              <a:off x="784" y="159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7" name="Line 33"/>
            <p:cNvSpPr>
              <a:spLocks noChangeShapeType="1"/>
            </p:cNvSpPr>
            <p:nvPr/>
          </p:nvSpPr>
          <p:spPr bwMode="auto">
            <a:xfrm>
              <a:off x="784" y="164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8" name="Line 34"/>
            <p:cNvSpPr>
              <a:spLocks noChangeShapeType="1"/>
            </p:cNvSpPr>
            <p:nvPr/>
          </p:nvSpPr>
          <p:spPr bwMode="auto">
            <a:xfrm>
              <a:off x="784" y="169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9" name="Line 35"/>
            <p:cNvSpPr>
              <a:spLocks noChangeShapeType="1"/>
            </p:cNvSpPr>
            <p:nvPr/>
          </p:nvSpPr>
          <p:spPr bwMode="auto">
            <a:xfrm>
              <a:off x="784" y="173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0" name="Line 36"/>
            <p:cNvSpPr>
              <a:spLocks noChangeShapeType="1"/>
            </p:cNvSpPr>
            <p:nvPr/>
          </p:nvSpPr>
          <p:spPr bwMode="auto">
            <a:xfrm>
              <a:off x="784" y="178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1" name="Line 37"/>
            <p:cNvSpPr>
              <a:spLocks noChangeShapeType="1"/>
            </p:cNvSpPr>
            <p:nvPr/>
          </p:nvSpPr>
          <p:spPr bwMode="auto">
            <a:xfrm>
              <a:off x="784" y="183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2" name="Line 38"/>
            <p:cNvSpPr>
              <a:spLocks noChangeShapeType="1"/>
            </p:cNvSpPr>
            <p:nvPr/>
          </p:nvSpPr>
          <p:spPr bwMode="auto">
            <a:xfrm>
              <a:off x="784" y="188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3" name="Line 39"/>
            <p:cNvSpPr>
              <a:spLocks noChangeShapeType="1"/>
            </p:cNvSpPr>
            <p:nvPr/>
          </p:nvSpPr>
          <p:spPr bwMode="auto">
            <a:xfrm>
              <a:off x="784" y="193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4" name="Line 40"/>
            <p:cNvSpPr>
              <a:spLocks noChangeShapeType="1"/>
            </p:cNvSpPr>
            <p:nvPr/>
          </p:nvSpPr>
          <p:spPr bwMode="auto">
            <a:xfrm>
              <a:off x="784" y="197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5" name="Line 41"/>
            <p:cNvSpPr>
              <a:spLocks noChangeShapeType="1"/>
            </p:cNvSpPr>
            <p:nvPr/>
          </p:nvSpPr>
          <p:spPr bwMode="auto">
            <a:xfrm>
              <a:off x="784" y="202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6" name="Line 42"/>
            <p:cNvSpPr>
              <a:spLocks noChangeShapeType="1"/>
            </p:cNvSpPr>
            <p:nvPr/>
          </p:nvSpPr>
          <p:spPr bwMode="auto">
            <a:xfrm>
              <a:off x="784" y="207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7" name="Line 43"/>
            <p:cNvSpPr>
              <a:spLocks noChangeShapeType="1"/>
            </p:cNvSpPr>
            <p:nvPr/>
          </p:nvSpPr>
          <p:spPr bwMode="auto">
            <a:xfrm>
              <a:off x="784" y="212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8" name="Line 44"/>
            <p:cNvSpPr>
              <a:spLocks noChangeShapeType="1"/>
            </p:cNvSpPr>
            <p:nvPr/>
          </p:nvSpPr>
          <p:spPr bwMode="auto">
            <a:xfrm>
              <a:off x="784" y="217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49" name="Line 45"/>
            <p:cNvSpPr>
              <a:spLocks noChangeShapeType="1"/>
            </p:cNvSpPr>
            <p:nvPr/>
          </p:nvSpPr>
          <p:spPr bwMode="auto">
            <a:xfrm>
              <a:off x="784" y="221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0" name="Line 46"/>
            <p:cNvSpPr>
              <a:spLocks noChangeShapeType="1"/>
            </p:cNvSpPr>
            <p:nvPr/>
          </p:nvSpPr>
          <p:spPr bwMode="auto">
            <a:xfrm>
              <a:off x="784" y="226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1" name="Line 47"/>
            <p:cNvSpPr>
              <a:spLocks noChangeShapeType="1"/>
            </p:cNvSpPr>
            <p:nvPr/>
          </p:nvSpPr>
          <p:spPr bwMode="auto">
            <a:xfrm>
              <a:off x="784" y="231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2" name="Line 48"/>
            <p:cNvSpPr>
              <a:spLocks noChangeShapeType="1"/>
            </p:cNvSpPr>
            <p:nvPr/>
          </p:nvSpPr>
          <p:spPr bwMode="auto">
            <a:xfrm>
              <a:off x="784" y="236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3" name="Line 49"/>
            <p:cNvSpPr>
              <a:spLocks noChangeShapeType="1"/>
            </p:cNvSpPr>
            <p:nvPr/>
          </p:nvSpPr>
          <p:spPr bwMode="auto">
            <a:xfrm>
              <a:off x="784" y="241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4" name="Line 50"/>
            <p:cNvSpPr>
              <a:spLocks noChangeShapeType="1"/>
            </p:cNvSpPr>
            <p:nvPr/>
          </p:nvSpPr>
          <p:spPr bwMode="auto">
            <a:xfrm>
              <a:off x="784" y="245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5" name="Line 51"/>
            <p:cNvSpPr>
              <a:spLocks noChangeShapeType="1"/>
            </p:cNvSpPr>
            <p:nvPr/>
          </p:nvSpPr>
          <p:spPr bwMode="auto">
            <a:xfrm>
              <a:off x="784" y="250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6" name="Line 52"/>
            <p:cNvSpPr>
              <a:spLocks noChangeShapeType="1"/>
            </p:cNvSpPr>
            <p:nvPr/>
          </p:nvSpPr>
          <p:spPr bwMode="auto">
            <a:xfrm>
              <a:off x="784" y="255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7" name="Line 53"/>
            <p:cNvSpPr>
              <a:spLocks noChangeShapeType="1"/>
            </p:cNvSpPr>
            <p:nvPr/>
          </p:nvSpPr>
          <p:spPr bwMode="auto">
            <a:xfrm>
              <a:off x="784" y="260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8" name="Line 54"/>
            <p:cNvSpPr>
              <a:spLocks noChangeShapeType="1"/>
            </p:cNvSpPr>
            <p:nvPr/>
          </p:nvSpPr>
          <p:spPr bwMode="auto">
            <a:xfrm>
              <a:off x="784" y="265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9" name="Line 55"/>
            <p:cNvSpPr>
              <a:spLocks noChangeShapeType="1"/>
            </p:cNvSpPr>
            <p:nvPr/>
          </p:nvSpPr>
          <p:spPr bwMode="auto">
            <a:xfrm>
              <a:off x="784" y="269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0" name="Line 56"/>
            <p:cNvSpPr>
              <a:spLocks noChangeShapeType="1"/>
            </p:cNvSpPr>
            <p:nvPr/>
          </p:nvSpPr>
          <p:spPr bwMode="auto">
            <a:xfrm>
              <a:off x="784" y="274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1" name="Line 57"/>
            <p:cNvSpPr>
              <a:spLocks noChangeShapeType="1"/>
            </p:cNvSpPr>
            <p:nvPr/>
          </p:nvSpPr>
          <p:spPr bwMode="auto">
            <a:xfrm>
              <a:off x="784" y="279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2" name="Line 58"/>
            <p:cNvSpPr>
              <a:spLocks noChangeShapeType="1"/>
            </p:cNvSpPr>
            <p:nvPr/>
          </p:nvSpPr>
          <p:spPr bwMode="auto">
            <a:xfrm>
              <a:off x="784" y="284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3" name="Line 59"/>
            <p:cNvSpPr>
              <a:spLocks noChangeShapeType="1"/>
            </p:cNvSpPr>
            <p:nvPr/>
          </p:nvSpPr>
          <p:spPr bwMode="auto">
            <a:xfrm>
              <a:off x="784" y="289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4" name="Line 60"/>
            <p:cNvSpPr>
              <a:spLocks noChangeShapeType="1"/>
            </p:cNvSpPr>
            <p:nvPr/>
          </p:nvSpPr>
          <p:spPr bwMode="auto">
            <a:xfrm>
              <a:off x="784" y="298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5" name="Line 61"/>
            <p:cNvSpPr>
              <a:spLocks noChangeShapeType="1"/>
            </p:cNvSpPr>
            <p:nvPr/>
          </p:nvSpPr>
          <p:spPr bwMode="auto">
            <a:xfrm>
              <a:off x="784" y="303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6" name="Line 62"/>
            <p:cNvSpPr>
              <a:spLocks noChangeShapeType="1"/>
            </p:cNvSpPr>
            <p:nvPr/>
          </p:nvSpPr>
          <p:spPr bwMode="auto">
            <a:xfrm>
              <a:off x="784" y="308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7" name="Line 63"/>
            <p:cNvSpPr>
              <a:spLocks noChangeShapeType="1"/>
            </p:cNvSpPr>
            <p:nvPr/>
          </p:nvSpPr>
          <p:spPr bwMode="auto">
            <a:xfrm>
              <a:off x="784" y="313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8" name="Oval 64"/>
            <p:cNvSpPr>
              <a:spLocks noChangeArrowheads="1"/>
            </p:cNvSpPr>
            <p:nvPr/>
          </p:nvSpPr>
          <p:spPr bwMode="auto">
            <a:xfrm>
              <a:off x="952" y="3466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3300">
                    <a:gamma/>
                    <a:shade val="8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69" name="Rectangle 65"/>
            <p:cNvSpPr>
              <a:spLocks noChangeArrowheads="1"/>
            </p:cNvSpPr>
            <p:nvPr/>
          </p:nvSpPr>
          <p:spPr bwMode="auto">
            <a:xfrm>
              <a:off x="1008" y="432"/>
              <a:ext cx="48" cy="24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70" name="Rectangle 66"/>
            <p:cNvSpPr>
              <a:spLocks noChangeArrowheads="1"/>
            </p:cNvSpPr>
            <p:nvPr/>
          </p:nvSpPr>
          <p:spPr bwMode="auto">
            <a:xfrm>
              <a:off x="1008" y="432"/>
              <a:ext cx="47" cy="2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71" name="Text Box 67"/>
            <p:cNvSpPr txBox="1">
              <a:spLocks noChangeArrowheads="1"/>
            </p:cNvSpPr>
            <p:nvPr/>
          </p:nvSpPr>
          <p:spPr bwMode="auto">
            <a:xfrm>
              <a:off x="1216" y="159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21572" name="Text Box 68"/>
            <p:cNvSpPr txBox="1">
              <a:spLocks noChangeArrowheads="1"/>
            </p:cNvSpPr>
            <p:nvPr/>
          </p:nvSpPr>
          <p:spPr bwMode="auto">
            <a:xfrm>
              <a:off x="1216" y="2122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21573" name="Text Box 69"/>
            <p:cNvSpPr txBox="1">
              <a:spLocks noChangeArrowheads="1"/>
            </p:cNvSpPr>
            <p:nvPr/>
          </p:nvSpPr>
          <p:spPr bwMode="auto">
            <a:xfrm>
              <a:off x="1216" y="255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21574" name="Text Box 70"/>
            <p:cNvSpPr txBox="1">
              <a:spLocks noChangeArrowheads="1"/>
            </p:cNvSpPr>
            <p:nvPr/>
          </p:nvSpPr>
          <p:spPr bwMode="auto">
            <a:xfrm>
              <a:off x="1216" y="63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21575" name="Text Box 71"/>
            <p:cNvSpPr txBox="1">
              <a:spLocks noChangeArrowheads="1"/>
            </p:cNvSpPr>
            <p:nvPr/>
          </p:nvSpPr>
          <p:spPr bwMode="auto">
            <a:xfrm>
              <a:off x="1216" y="111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21576" name="Rectangle 72"/>
            <p:cNvSpPr>
              <a:spLocks noChangeArrowheads="1"/>
            </p:cNvSpPr>
            <p:nvPr/>
          </p:nvSpPr>
          <p:spPr bwMode="auto">
            <a:xfrm>
              <a:off x="1008" y="768"/>
              <a:ext cx="47" cy="2688"/>
            </a:xfrm>
            <a:prstGeom prst="rect">
              <a:avLst/>
            </a:prstGeom>
            <a:gradFill rotWithShape="0">
              <a:gsLst>
                <a:gs pos="0">
                  <a:srgbClr val="FF3300">
                    <a:gamma/>
                    <a:shade val="46275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77" name="Rectangle 73"/>
            <p:cNvSpPr>
              <a:spLocks noChangeArrowheads="1"/>
            </p:cNvSpPr>
            <p:nvPr/>
          </p:nvSpPr>
          <p:spPr bwMode="auto">
            <a:xfrm>
              <a:off x="1008" y="432"/>
              <a:ext cx="47" cy="15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62769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animBg="1" autoUpdateAnimBg="0"/>
      <p:bldP spid="21514" grpId="0" animBg="1" autoUpdateAnimBg="0"/>
      <p:bldP spid="2151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 rot="-709330">
            <a:off x="639763" y="1839913"/>
            <a:ext cx="7961312" cy="25923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Georgia"/>
              </a:rPr>
              <a:t>Изменение  величин.</a:t>
            </a:r>
          </a:p>
        </p:txBody>
      </p:sp>
      <p:pic>
        <p:nvPicPr>
          <p:cNvPr id="48131" name="Picture 3" descr="CRCTR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0"/>
            <a:ext cx="1554162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4" descr="CRCTR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2997200"/>
            <a:ext cx="25400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67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841</Words>
  <Application>Microsoft Office PowerPoint</Application>
  <PresentationFormat>Экран (4:3)</PresentationFormat>
  <Paragraphs>205</Paragraphs>
  <Slides>28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Восстановите предложения: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admin</cp:lastModifiedBy>
  <cp:revision>49</cp:revision>
  <dcterms:created xsi:type="dcterms:W3CDTF">2017-12-27T06:17:55Z</dcterms:created>
  <dcterms:modified xsi:type="dcterms:W3CDTF">2018-02-07T20:35:57Z</dcterms:modified>
</cp:coreProperties>
</file>