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82" r:id="rId4"/>
    <p:sldId id="283" r:id="rId5"/>
    <p:sldId id="281" r:id="rId6"/>
    <p:sldId id="275" r:id="rId7"/>
    <p:sldId id="274" r:id="rId8"/>
    <p:sldId id="284" r:id="rId9"/>
    <p:sldId id="260" r:id="rId10"/>
    <p:sldId id="286" r:id="rId11"/>
    <p:sldId id="288" r:id="rId12"/>
    <p:sldId id="287" r:id="rId13"/>
    <p:sldId id="277" r:id="rId14"/>
    <p:sldId id="293" r:id="rId15"/>
    <p:sldId id="270" r:id="rId16"/>
    <p:sldId id="289" r:id="rId17"/>
    <p:sldId id="290" r:id="rId18"/>
    <p:sldId id="291" r:id="rId19"/>
    <p:sldId id="292" r:id="rId20"/>
    <p:sldId id="271" r:id="rId21"/>
    <p:sldId id="294" r:id="rId22"/>
    <p:sldId id="295" r:id="rId23"/>
    <p:sldId id="297" r:id="rId24"/>
    <p:sldId id="296" r:id="rId25"/>
    <p:sldId id="269" r:id="rId26"/>
    <p:sldId id="273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6699"/>
    <a:srgbClr val="660066"/>
    <a:srgbClr val="336600"/>
    <a:srgbClr val="006600"/>
    <a:srgbClr val="80008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0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760484-A8E0-4174-838D-5AF9C513D3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81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88C46-069D-435E-BA1E-040448ADAA6A}" type="slidenum">
              <a:rPr lang="ru-RU"/>
              <a:pPr/>
              <a:t>19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№956 </a:t>
            </a:r>
            <a:r>
              <a:rPr lang="en-US"/>
              <a:t>bp[ ext,ybrf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4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A0245-EE01-4D4F-A926-9285E33DF1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8F14F-96D8-4B36-8972-69B1668538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2E52B-0BBC-43FC-9161-A9D47FF32D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41E3BD6-DFF7-44A9-95AA-B509E412E8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871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53879-27D4-4AA2-9C5E-261C824D0D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24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5CB72ED-090C-4BAC-95F1-679516A482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379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D390F-664C-42F9-9EE0-EF1773726A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574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F1C28-7143-457D-9616-AAE979348F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272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CD775-36B7-40D9-BCEE-ED87538EEC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00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E873A-21B1-4BDB-82B7-5306C2CE7E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198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12C3C-A870-48F3-9977-1FFF4FE610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38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4FA7F-13E4-45A0-B957-4A7BD78CC1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2DCE694-770B-4FFD-BA26-150690F6CA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507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3E313-AEC4-4236-9EE0-6C9C33CF12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299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5AD32-24FC-4608-8253-043A31A576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27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D666F-10BA-4CCF-AAFD-54B09432CF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7CC65-C0BF-440D-8B0A-6299214050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90779-BA49-4AC8-801A-D9D298544F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BB1E-D23C-4E83-8D19-9FA2B738DC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A975B-E71B-4D0A-A933-11C16A59A9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CDA8-3DBD-4872-951E-33F969BD02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57088-3FD9-49C7-BD24-9ACDF7F62E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0DEFB0-64C2-49BE-B19A-0E5A1927467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Arial" panose="020B0604020202020204" pitchFamily="34" charset="0"/>
              </a:defRPr>
            </a:lvl1pPr>
          </a:lstStyle>
          <a:p>
            <a:fld id="{6E6E0F8F-C43E-44CA-8267-92FBF13DCDFD}" type="slidenum">
              <a:rPr lang="ru-RU" altLang="ru-RU" smtClean="0"/>
              <a:pPr/>
              <a:t>‹#›</a:t>
            </a:fld>
            <a:endParaRPr lang="ru-RU" altLang="ru-RU" smtClean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89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733800" y="3124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66FF"/>
                </a:solidFill>
                <a:latin typeface="Century Schoolbook" pitchFamily="18" charset="0"/>
              </a:rPr>
              <a:t>Урок математики в 6 классе</a:t>
            </a:r>
          </a:p>
        </p:txBody>
      </p:sp>
      <p:pic>
        <p:nvPicPr>
          <p:cNvPr id="4102" name="Picture 6" descr="school10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3048000" cy="3276600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352800" y="228600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Century Schoolbook" pitchFamily="18" charset="0"/>
              </a:rPr>
              <a:t>МКОУ «</a:t>
            </a:r>
            <a:r>
              <a:rPr lang="ru-RU" sz="2400" b="1" dirty="0" err="1" smtClean="0">
                <a:solidFill>
                  <a:schemeClr val="bg1"/>
                </a:solidFill>
                <a:latin typeface="Century Schoolbook" pitchFamily="18" charset="0"/>
              </a:rPr>
              <a:t>Чиркейский</a:t>
            </a:r>
            <a:r>
              <a:rPr lang="ru-RU" sz="2400" b="1" dirty="0" smtClean="0">
                <a:solidFill>
                  <a:schemeClr val="bg1"/>
                </a:solidFill>
                <a:latin typeface="Century Schoolbook" pitchFamily="18" charset="0"/>
              </a:rPr>
              <a:t> многопрофильный лицей им </a:t>
            </a:r>
            <a:r>
              <a:rPr lang="ru-RU" sz="2400" b="1" dirty="0" err="1" smtClean="0">
                <a:solidFill>
                  <a:schemeClr val="bg1"/>
                </a:solidFill>
                <a:latin typeface="Century Schoolbook" pitchFamily="18" charset="0"/>
              </a:rPr>
              <a:t>А.Омарова</a:t>
            </a:r>
            <a:endParaRPr lang="ru-RU" sz="2400" b="1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0" y="4114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66FF"/>
                </a:solidFill>
                <a:latin typeface="Century Schoolbook" pitchFamily="18" charset="0"/>
              </a:rPr>
              <a:t>Учитель: </a:t>
            </a:r>
            <a:r>
              <a:rPr lang="ru-RU" sz="2400" b="1" dirty="0" smtClean="0">
                <a:solidFill>
                  <a:srgbClr val="0066FF"/>
                </a:solidFill>
                <a:latin typeface="Century Schoolbook" pitchFamily="18" charset="0"/>
              </a:rPr>
              <a:t>Амирханова М.И.</a:t>
            </a:r>
            <a:endParaRPr lang="ru-RU" sz="2400" b="1" dirty="0">
              <a:solidFill>
                <a:srgbClr val="0066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</a:t>
            </a:r>
            <a:r>
              <a:rPr lang="ru-RU" dirty="0" smtClean="0"/>
              <a:t>сравнить числа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108  и – 365 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730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marL="1143000">
              <a:lnSpc>
                <a:spcPct val="107000"/>
              </a:lnSpc>
              <a:spcAft>
                <a:spcPts val="0"/>
              </a:spcAft>
              <a:tabLst>
                <a:tab pos="1745615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слова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066800"/>
            <a:ext cx="8534400" cy="5059363"/>
          </a:xfrm>
        </p:spPr>
        <p:txBody>
          <a:bodyPr/>
          <a:lstStyle/>
          <a:p>
            <a:pPr marL="1143000">
              <a:lnSpc>
                <a:spcPct val="107000"/>
              </a:lnSpc>
              <a:spcAft>
                <a:spcPts val="0"/>
              </a:spcAft>
              <a:tabLst>
                <a:tab pos="174561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На координатной прямой точка с большей координатой лежит _______ точки 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меньшей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координатой.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>
              <a:lnSpc>
                <a:spcPct val="107000"/>
              </a:lnSpc>
              <a:spcAft>
                <a:spcPts val="0"/>
              </a:spcAft>
              <a:tabLst>
                <a:tab pos="174561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Любое положительное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______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нуля.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>
              <a:lnSpc>
                <a:spcPct val="107000"/>
              </a:lnSpc>
              <a:spcAft>
                <a:spcPts val="0"/>
              </a:spcAft>
              <a:tabLst>
                <a:tab pos="174561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Любое отрицательное число_____ нуля.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>
              <a:lnSpc>
                <a:spcPct val="107000"/>
              </a:lnSpc>
              <a:spcAft>
                <a:spcPts val="0"/>
              </a:spcAft>
              <a:tabLst>
                <a:tab pos="174561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Любое отрицательное число_____ любого положительного числа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>
              <a:lnSpc>
                <a:spcPct val="107000"/>
              </a:lnSpc>
              <a:spcAft>
                <a:spcPts val="0"/>
              </a:spcAft>
              <a:tabLst>
                <a:tab pos="174561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 Из двух отрицательных чисел меньше то, у которого______, и больше то, 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_______.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66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76200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Читаем правила по учебнику стр. 197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4800600"/>
          </a:xfrm>
        </p:spPr>
        <p:txBody>
          <a:bodyPr/>
          <a:lstStyle/>
          <a:p>
            <a:pPr marL="514350" lvl="1" indent="-514350">
              <a:buNone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</a:t>
            </a:r>
            <a:r>
              <a:rPr lang="ru-RU" dirty="0" smtClean="0">
                <a:solidFill>
                  <a:srgbClr val="002060"/>
                </a:solidFill>
              </a:rPr>
              <a:t>1.На координатной прямой из двух чисел большее расположено правее меньшего. 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2. Любое положительное число больше любого отрицательного числа.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3. </a:t>
            </a:r>
            <a:r>
              <a:rPr lang="ru-RU" sz="2800" dirty="0">
                <a:solidFill>
                  <a:srgbClr val="002060"/>
                </a:solidFill>
              </a:rPr>
              <a:t>Из двух отрицательных чисел </a:t>
            </a:r>
            <a:r>
              <a:rPr lang="ru-RU" sz="2800" dirty="0" smtClean="0">
                <a:solidFill>
                  <a:srgbClr val="002060"/>
                </a:solidFill>
              </a:rPr>
              <a:t>меньше то</a:t>
            </a:r>
            <a:r>
              <a:rPr lang="ru-RU" sz="2800" dirty="0">
                <a:solidFill>
                  <a:srgbClr val="002060"/>
                </a:solidFill>
              </a:rPr>
              <a:t>, модуль которого </a:t>
            </a:r>
            <a:r>
              <a:rPr lang="ru-RU" sz="2800" dirty="0" smtClean="0">
                <a:solidFill>
                  <a:srgbClr val="002060"/>
                </a:solidFill>
              </a:rPr>
              <a:t>больше.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4. Любое отрицательное число меньше нуля, любое положительное число больше нуля.</a:t>
            </a:r>
          </a:p>
          <a:p>
            <a:pPr marL="514350" indent="-51435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.</a:t>
            </a:r>
          </a:p>
          <a:p>
            <a:pPr marL="514350" indent="-514350"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 descr="school02-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00600"/>
            <a:ext cx="1524000" cy="205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Физкультминутка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«найди ошибку»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-25 &gt;-22     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3&lt;-48  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&lt;1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-76 &gt;-15       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0&gt;-362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80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90600" y="381000"/>
            <a:ext cx="7848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Назовите пять различных чисел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	больших 0;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	меньших 0;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	меньших -5;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	больших -3;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	больших -11, но меньших -3</a:t>
            </a:r>
          </a:p>
          <a:p>
            <a:pPr>
              <a:spcBef>
                <a:spcPct val="50000"/>
              </a:spcBef>
            </a:pPr>
            <a:endParaRPr lang="ru-RU" sz="2800" b="1" dirty="0">
              <a:solidFill>
                <a:srgbClr val="80008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учебнику № 921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Расположите в порядке убывания</a:t>
            </a:r>
          </a:p>
          <a:p>
            <a:r>
              <a:rPr lang="ru-RU" dirty="0" smtClean="0"/>
              <a:t>       -10,9; 7; -4,8; 0; -4,9; 8,9; 9,5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8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учебнику № 921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Расположите в порядке убывания</a:t>
            </a:r>
          </a:p>
          <a:p>
            <a:r>
              <a:rPr lang="ru-RU" dirty="0" smtClean="0"/>
              <a:t>       -10,9; 7; -4,8; 0; -4,9; 8,9; 9,5</a:t>
            </a:r>
          </a:p>
          <a:p>
            <a:endParaRPr lang="ru-RU" dirty="0"/>
          </a:p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009900"/>
                </a:solidFill>
              </a:rPr>
              <a:t>9,5; 8,9; 7; 0; -4,8; -4,9; -10,9</a:t>
            </a:r>
            <a:endParaRPr lang="ru-RU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№925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kern="1200" dirty="0" smtClean="0">
                <a:solidFill>
                  <a:srgbClr val="002060"/>
                </a:solidFill>
                <a:latin typeface="Arial" charset="0"/>
              </a:rPr>
              <a:t> Запишите </a:t>
            </a:r>
            <a:r>
              <a:rPr lang="ru-RU" sz="2800" kern="1200" dirty="0">
                <a:solidFill>
                  <a:srgbClr val="002060"/>
                </a:solidFill>
                <a:latin typeface="Arial" charset="0"/>
              </a:rPr>
              <a:t>все целые числа, расположенные </a:t>
            </a:r>
            <a:r>
              <a:rPr lang="ru-RU" sz="2800" kern="1200" dirty="0" smtClean="0">
                <a:solidFill>
                  <a:srgbClr val="002060"/>
                </a:solidFill>
                <a:latin typeface="Arial" charset="0"/>
              </a:rPr>
              <a:t>   на </a:t>
            </a:r>
            <a:r>
              <a:rPr lang="ru-RU" sz="2800" kern="1200" dirty="0">
                <a:solidFill>
                  <a:srgbClr val="002060"/>
                </a:solidFill>
                <a:latin typeface="Arial" charset="0"/>
              </a:rPr>
              <a:t>координатной </a:t>
            </a:r>
            <a:r>
              <a:rPr lang="ru-RU" sz="2800" kern="1200" dirty="0" smtClean="0">
                <a:solidFill>
                  <a:srgbClr val="002060"/>
                </a:solidFill>
                <a:latin typeface="Arial" charset="0"/>
              </a:rPr>
              <a:t>прямой между числами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kern="1200" dirty="0" smtClean="0">
                <a:solidFill>
                  <a:srgbClr val="002060"/>
                </a:solidFill>
                <a:latin typeface="Arial" charset="0"/>
              </a:rPr>
              <a:t>1)-5,3 и 2,5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kern="1200" dirty="0" smtClean="0">
                <a:solidFill>
                  <a:srgbClr val="002060"/>
                </a:solidFill>
                <a:latin typeface="Arial" charset="0"/>
              </a:rPr>
              <a:t>2)-3,6 и 4,9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604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№925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kern="1200" dirty="0" smtClean="0">
                <a:solidFill>
                  <a:srgbClr val="002060"/>
                </a:solidFill>
                <a:latin typeface="Arial" charset="0"/>
              </a:rPr>
              <a:t> Запишите </a:t>
            </a:r>
            <a:r>
              <a:rPr lang="ru-RU" sz="2800" kern="1200" dirty="0">
                <a:solidFill>
                  <a:srgbClr val="002060"/>
                </a:solidFill>
                <a:latin typeface="Arial" charset="0"/>
              </a:rPr>
              <a:t>все целые числа, расположенные </a:t>
            </a:r>
            <a:r>
              <a:rPr lang="ru-RU" sz="2800" kern="1200" dirty="0" smtClean="0">
                <a:solidFill>
                  <a:srgbClr val="002060"/>
                </a:solidFill>
                <a:latin typeface="Arial" charset="0"/>
              </a:rPr>
              <a:t>   на </a:t>
            </a:r>
            <a:r>
              <a:rPr lang="ru-RU" sz="2800" kern="1200" dirty="0">
                <a:solidFill>
                  <a:srgbClr val="002060"/>
                </a:solidFill>
                <a:latin typeface="Arial" charset="0"/>
              </a:rPr>
              <a:t>координатной </a:t>
            </a:r>
            <a:r>
              <a:rPr lang="ru-RU" sz="2800" kern="1200" dirty="0" smtClean="0">
                <a:solidFill>
                  <a:srgbClr val="002060"/>
                </a:solidFill>
                <a:latin typeface="Arial" charset="0"/>
              </a:rPr>
              <a:t>прямой между числами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kern="1200" dirty="0" smtClean="0">
                <a:solidFill>
                  <a:srgbClr val="002060"/>
                </a:solidFill>
                <a:latin typeface="Arial" charset="0"/>
              </a:rPr>
              <a:t>1)-5,3 и 2,5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kern="1200" dirty="0" smtClean="0">
                <a:solidFill>
                  <a:srgbClr val="009900"/>
                </a:solidFill>
                <a:latin typeface="Arial" charset="0"/>
              </a:rPr>
              <a:t>-5,-4,-3,-2,-1,0,1,2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kern="1200" dirty="0" smtClean="0">
                <a:solidFill>
                  <a:srgbClr val="002060"/>
                </a:solidFill>
                <a:latin typeface="Arial" charset="0"/>
              </a:rPr>
              <a:t>2)-3,6 и 4,9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kern="1200" dirty="0" smtClean="0">
                <a:solidFill>
                  <a:srgbClr val="009900"/>
                </a:solidFill>
                <a:latin typeface="Arial" charset="0"/>
              </a:rPr>
              <a:t>-3,-2,-1,0,1,2,3,4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07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14400" y="457200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Самостоятельная работа</a:t>
            </a:r>
          </a:p>
          <a:p>
            <a:pPr lvl="0" algn="ctr">
              <a:lnSpc>
                <a:spcPct val="150000"/>
              </a:lnSpc>
            </a:pPr>
            <a:endParaRPr lang="ru-RU" sz="2800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Учитесь 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думать, объяснять,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Учитесь 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мыслить, рассуждать.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Ведь 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математике, друзья,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логики никак нельзя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9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801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7777162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9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04800" y="3810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Georgia" panose="02040502050405020303" pitchFamily="18" charset="0"/>
              </a:rPr>
              <a:t>Отрицательные числа в истории</a:t>
            </a:r>
            <a:endParaRPr lang="ru-RU" altLang="ru-RU" sz="320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2531" name="WordArt 60"/>
          <p:cNvSpPr>
            <a:spLocks noChangeArrowheads="1" noChangeShapeType="1" noTextEdit="1"/>
          </p:cNvSpPr>
          <p:nvPr/>
        </p:nvSpPr>
        <p:spPr bwMode="auto">
          <a:xfrm>
            <a:off x="609600" y="3581400"/>
            <a:ext cx="327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65"/>
              </a:avLst>
            </a:prstTxWarp>
          </a:bodyPr>
          <a:lstStyle/>
          <a:p>
            <a:pPr algn="ctr"/>
            <a:r>
              <a:rPr lang="ru-RU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 panose="02040502050405020303" pitchFamily="18" charset="0"/>
              </a:rPr>
              <a:t>До нашей эры</a:t>
            </a:r>
          </a:p>
        </p:txBody>
      </p:sp>
      <p:sp>
        <p:nvSpPr>
          <p:cNvPr id="22532" name="WordArt 57"/>
          <p:cNvSpPr>
            <a:spLocks noChangeArrowheads="1" noChangeShapeType="1" noTextEdit="1"/>
          </p:cNvSpPr>
          <p:nvPr/>
        </p:nvSpPr>
        <p:spPr bwMode="auto">
          <a:xfrm>
            <a:off x="5562600" y="3657600"/>
            <a:ext cx="2438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Georgia" panose="02040502050405020303" pitchFamily="18" charset="0"/>
              </a:rPr>
              <a:t>Наша эра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50825" y="1447800"/>
            <a:ext cx="8893175" cy="1879600"/>
            <a:chOff x="79" y="2446"/>
            <a:chExt cx="5602" cy="1184"/>
          </a:xfrm>
        </p:grpSpPr>
        <p:pic>
          <p:nvPicPr>
            <p:cNvPr id="22534" name="Picture 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" y="2446"/>
              <a:ext cx="5602" cy="1184"/>
            </a:xfrm>
            <a:prstGeom prst="rect">
              <a:avLst/>
            </a:prstGeom>
            <a:noFill/>
            <a:ln w="7620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653" y="2886"/>
              <a:ext cx="465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1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844675"/>
            <a:ext cx="7273925" cy="4537075"/>
          </a:xfrm>
        </p:spPr>
      </p:pic>
    </p:spTree>
    <p:extLst>
      <p:ext uri="{BB962C8B-B14F-4D97-AF65-F5344CB8AC3E}">
        <p14:creationId xmlns:p14="http://schemas.microsoft.com/office/powerpoint/2010/main" val="3984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90600" y="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Подведем итог урока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90600" y="685800"/>
            <a:ext cx="7696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66FF"/>
                </a:solidFill>
                <a:latin typeface="Century Schoolbook" pitchFamily="18" charset="0"/>
              </a:rPr>
              <a:t>Что больше: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66FF"/>
                </a:solidFill>
                <a:latin typeface="Century Schoolbook" pitchFamily="18" charset="0"/>
              </a:rPr>
              <a:t> Положительное число или отрицательное?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66FF"/>
                </a:solidFill>
                <a:latin typeface="Century Schoolbook" pitchFamily="18" charset="0"/>
              </a:rPr>
              <a:t>Положительное или нуль?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66FF"/>
                </a:solidFill>
                <a:latin typeface="Century Schoolbook" pitchFamily="18" charset="0"/>
              </a:rPr>
              <a:t>Отрицательное или нуль?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66FF"/>
                </a:solidFill>
                <a:latin typeface="Century Schoolbook" pitchFamily="18" charset="0"/>
              </a:rPr>
              <a:t>Как сравнить два отрицательных числа?</a:t>
            </a:r>
          </a:p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66FF"/>
                </a:solidFill>
                <a:latin typeface="Century Schoolbook" pitchFamily="18" charset="0"/>
              </a:rPr>
              <a:t>Как сравнить два положительных числа?</a:t>
            </a:r>
            <a:endParaRPr lang="ru-RU" sz="3200" b="1" dirty="0">
              <a:solidFill>
                <a:srgbClr val="0066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8153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Schoolbook"/>
              </a:rPr>
              <a:t>Домашнее задание:</a:t>
            </a:r>
          </a:p>
          <a:p>
            <a:pPr algn="ctr"/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Schoolbook"/>
              </a:rPr>
              <a:t>п.33 (правила)</a:t>
            </a:r>
            <a:endParaRPr lang="ru-RU" sz="24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entury Schoolbook"/>
            </a:endParaRPr>
          </a:p>
          <a:p>
            <a:pPr algn="ctr"/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entury Schoolbook"/>
              </a:rPr>
              <a:t>№920, 922, 928, стр.199</a:t>
            </a:r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entury Schoolbook"/>
            </a:endParaRPr>
          </a:p>
        </p:txBody>
      </p:sp>
      <p:pic>
        <p:nvPicPr>
          <p:cNvPr id="23558" name="Picture 6" descr="line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38600"/>
            <a:ext cx="8915400" cy="189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3600" y="457200"/>
            <a:ext cx="7010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rgbClr val="FFC000"/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урок!!!</a:t>
            </a:r>
            <a:endParaRPr lang="ru-RU" sz="6600" b="1" cap="none" spc="0" dirty="0">
              <a:ln w="1905"/>
              <a:gradFill>
                <a:gsLst>
                  <a:gs pos="0">
                    <a:srgbClr val="FFC000"/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5 иде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1962150" cy="2733675"/>
          </a:xfrm>
          <a:prstGeom prst="rect">
            <a:avLst/>
          </a:prstGeom>
        </p:spPr>
      </p:pic>
      <p:pic>
        <p:nvPicPr>
          <p:cNvPr id="6" name="Рисунок 5" descr="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905000"/>
            <a:ext cx="2657475" cy="4429125"/>
          </a:xfrm>
          <a:prstGeom prst="rect">
            <a:avLst/>
          </a:prstGeom>
        </p:spPr>
      </p:pic>
      <p:pic>
        <p:nvPicPr>
          <p:cNvPr id="7" name="Рисунок 6" descr="оценка 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4000500"/>
            <a:ext cx="2857500" cy="2857500"/>
          </a:xfrm>
          <a:prstGeom prst="rect">
            <a:avLst/>
          </a:prstGeom>
          <a:scene3d>
            <a:camera prst="obliqueBottomRight"/>
            <a:lightRig rig="threePt" dir="t"/>
          </a:scene3d>
          <a:sp3d z="698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600200"/>
                <a:ext cx="7467600" cy="4525963"/>
              </a:xfrm>
            </p:spPr>
            <p:txBody>
              <a:bodyPr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1) 125  и   200;                  2) 2,5  и  2,25;                  </a:t>
                </a:r>
                <a:r>
                  <a:rPr lang="ru-RU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3</a:t>
                </a:r>
                <a:r>
                  <a:rPr lang="ru-RU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4)  – 8  и  6;                      5) – 2   и  – 6 ;                   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6</a:t>
                </a:r>
                <a:r>
                  <a:rPr lang="ru-RU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-1000  и  0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600200"/>
                <a:ext cx="7467600" cy="4525963"/>
              </a:xfrm>
              <a:blipFill rotWithShape="0">
                <a:blip r:embed="rId2"/>
                <a:stretch>
                  <a:fillRect t="-1887" r="-21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4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8.02.2018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Классная работа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8000"/>
                </a:solidFill>
              </a:rPr>
              <a:t>          Сравнение чисел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7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3200" u="sng" dirty="0">
                <a:solidFill>
                  <a:srgbClr val="C00000"/>
                </a:solidFill>
                <a:ea typeface="+mn-ea"/>
                <a:cs typeface="+mn-cs"/>
              </a:rPr>
              <a:t>Цели: </a:t>
            </a:r>
            <a:br>
              <a:rPr lang="ru-RU" sz="3200" u="sng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70C0"/>
                </a:solidFill>
              </a:rPr>
              <a:t>  	1) Вывести правило сравнения положительных и отрицательных чисел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70C0"/>
                </a:solidFill>
              </a:rPr>
              <a:t>	2) Научиться сравнивать положительные и отрицательные числа</a:t>
            </a:r>
          </a:p>
          <a:p>
            <a:endParaRPr lang="ru-RU" dirty="0"/>
          </a:p>
        </p:txBody>
      </p:sp>
      <p:pic>
        <p:nvPicPr>
          <p:cNvPr id="5" name="Picture 22" descr="school02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38662"/>
            <a:ext cx="1951038" cy="231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Устная разминка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5181600"/>
          </a:xfrm>
          <a:noFill/>
        </p:spPr>
        <p:txBody>
          <a:bodyPr/>
          <a:lstStyle/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Дайте определение модуля.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Найдите модуль числа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6,8;  -3,5;  18,11;  0,03;  -12,3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Сравните модули чисел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11 и 18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16 и -3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 -13 и 8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Что называем координатной прямой?</a:t>
            </a:r>
          </a:p>
          <a:p>
            <a:pPr lvl="0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Отметить точки на координатной прямой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695" y="1828800"/>
            <a:ext cx="8229600" cy="4572000"/>
          </a:xfrm>
        </p:spPr>
        <p:txBody>
          <a:bodyPr/>
          <a:lstStyle/>
          <a:p>
            <a:pPr marL="457200" lvl="1" indent="0" algn="ctr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ru-RU" sz="5400" kern="1200" dirty="0" smtClean="0">
                <a:solidFill>
                  <a:srgbClr val="002060"/>
                </a:solidFill>
                <a:ea typeface="+mn-ea"/>
                <a:cs typeface="+mn-cs"/>
              </a:rPr>
              <a:t>    А(5</a:t>
            </a:r>
            <a:r>
              <a:rPr lang="ru-RU" sz="5400" kern="1200" dirty="0">
                <a:solidFill>
                  <a:srgbClr val="002060"/>
                </a:solidFill>
                <a:ea typeface="+mn-ea"/>
                <a:cs typeface="+mn-cs"/>
              </a:rPr>
              <a:t>) ,</a:t>
            </a:r>
            <a:r>
              <a:rPr lang="ru-RU" sz="5400" kern="1200" dirty="0" smtClean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ru-RU" sz="5400" kern="1200" dirty="0">
                <a:solidFill>
                  <a:srgbClr val="002060"/>
                </a:solidFill>
                <a:ea typeface="+mn-ea"/>
                <a:cs typeface="+mn-cs"/>
              </a:rPr>
              <a:t>В(3</a:t>
            </a:r>
            <a:r>
              <a:rPr lang="ru-RU" sz="5400" kern="1200" dirty="0" smtClean="0">
                <a:solidFill>
                  <a:srgbClr val="002060"/>
                </a:solidFill>
                <a:ea typeface="+mn-ea"/>
                <a:cs typeface="+mn-cs"/>
              </a:rPr>
              <a:t>), </a:t>
            </a:r>
            <a:r>
              <a:rPr lang="ru-RU" sz="5400" kern="1200" dirty="0">
                <a:solidFill>
                  <a:srgbClr val="002060"/>
                </a:solidFill>
                <a:ea typeface="+mn-ea"/>
                <a:cs typeface="+mn-cs"/>
              </a:rPr>
              <a:t>С(-3</a:t>
            </a:r>
            <a:r>
              <a:rPr lang="ru-RU" sz="5400" kern="1200" dirty="0" smtClean="0">
                <a:solidFill>
                  <a:srgbClr val="002060"/>
                </a:solidFill>
                <a:ea typeface="+mn-ea"/>
                <a:cs typeface="+mn-cs"/>
              </a:rPr>
              <a:t>),  </a:t>
            </a:r>
            <a:r>
              <a:rPr lang="ru-RU" sz="5400" kern="1200" dirty="0">
                <a:solidFill>
                  <a:srgbClr val="002060"/>
                </a:solidFill>
                <a:ea typeface="+mn-ea"/>
                <a:cs typeface="+mn-cs"/>
              </a:rPr>
              <a:t>М(6</a:t>
            </a:r>
            <a:r>
              <a:rPr lang="ru-RU" sz="5400" kern="1200" dirty="0" smtClean="0">
                <a:solidFill>
                  <a:srgbClr val="002060"/>
                </a:solidFill>
                <a:ea typeface="+mn-ea"/>
                <a:cs typeface="+mn-cs"/>
              </a:rPr>
              <a:t>), </a:t>
            </a:r>
            <a:r>
              <a:rPr lang="ru-RU" sz="5400" kern="1200" dirty="0">
                <a:solidFill>
                  <a:srgbClr val="002060"/>
                </a:solidFill>
                <a:ea typeface="+mn-ea"/>
                <a:cs typeface="+mn-cs"/>
              </a:rPr>
              <a:t>К(0</a:t>
            </a:r>
            <a:r>
              <a:rPr lang="ru-RU" sz="5400" kern="1200" dirty="0" smtClean="0">
                <a:solidFill>
                  <a:srgbClr val="002060"/>
                </a:solidFill>
                <a:ea typeface="+mn-ea"/>
                <a:cs typeface="+mn-cs"/>
              </a:rPr>
              <a:t>),  </a:t>
            </a:r>
            <a:r>
              <a:rPr lang="ru-RU" sz="5400" kern="1200" dirty="0">
                <a:solidFill>
                  <a:srgbClr val="002060"/>
                </a:solidFill>
                <a:ea typeface="+mn-ea"/>
                <a:cs typeface="+mn-cs"/>
              </a:rPr>
              <a:t>Р(-2)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None/>
            </a:pPr>
            <a:endParaRPr lang="ru-RU" kern="1200" dirty="0">
              <a:solidFill>
                <a:srgbClr val="002060"/>
              </a:solidFill>
              <a:ea typeface="+mn-ea"/>
              <a:cs typeface="+mn-cs"/>
            </a:endParaRP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ru-RU" kern="1200" dirty="0">
              <a:solidFill>
                <a:srgbClr val="002060"/>
              </a:solidFill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3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8" name="Text Box 76"/>
          <p:cNvSpPr txBox="1">
            <a:spLocks noChangeArrowheads="1"/>
          </p:cNvSpPr>
          <p:nvPr/>
        </p:nvSpPr>
        <p:spPr bwMode="auto">
          <a:xfrm>
            <a:off x="914400" y="2286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269" name="Text Box 77"/>
          <p:cNvSpPr txBox="1">
            <a:spLocks noChangeArrowheads="1"/>
          </p:cNvSpPr>
          <p:nvPr/>
        </p:nvSpPr>
        <p:spPr bwMode="auto">
          <a:xfrm>
            <a:off x="762000" y="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Как сравнить числа с помощью координатной прямой?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. Координата какой точки больше?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Какая точка на координатной прямой расположена левее?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А(5) или В(3)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С(-3) и М(6)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К(0) и Р(-2)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389" name="Picture 1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76800"/>
            <a:ext cx="1568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Сравните числа и ответьте на поставленные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562600"/>
          </a:xfrm>
        </p:spPr>
        <p:txBody>
          <a:bodyPr/>
          <a:lstStyle/>
          <a:p>
            <a:r>
              <a:rPr lang="ru-RU" dirty="0"/>
              <a:t>1)	8 и 13</a:t>
            </a:r>
          </a:p>
          <a:p>
            <a:r>
              <a:rPr lang="ru-RU" dirty="0"/>
              <a:t>2)	 0 и 6</a:t>
            </a:r>
          </a:p>
          <a:p>
            <a:r>
              <a:rPr lang="ru-RU" dirty="0"/>
              <a:t>3)	2 и -11</a:t>
            </a:r>
          </a:p>
          <a:p>
            <a:r>
              <a:rPr lang="ru-RU" dirty="0"/>
              <a:t>4)	3 и -3</a:t>
            </a:r>
          </a:p>
          <a:p>
            <a:r>
              <a:rPr lang="ru-RU" dirty="0"/>
              <a:t>5)	-15 и 16</a:t>
            </a:r>
          </a:p>
          <a:p>
            <a:r>
              <a:rPr lang="ru-RU" dirty="0"/>
              <a:t>6)	-3 и 1</a:t>
            </a:r>
          </a:p>
          <a:p>
            <a:r>
              <a:rPr lang="ru-RU" dirty="0"/>
              <a:t>7)	8 и -6</a:t>
            </a:r>
          </a:p>
          <a:p>
            <a:r>
              <a:rPr lang="ru-RU" dirty="0"/>
              <a:t>8)	0 и -3</a:t>
            </a:r>
          </a:p>
          <a:p>
            <a:r>
              <a:rPr lang="ru-RU" dirty="0"/>
              <a:t>9)	-10 и -12</a:t>
            </a:r>
          </a:p>
          <a:p>
            <a:r>
              <a:rPr lang="ru-RU" dirty="0"/>
              <a:t>10)	-1 и -9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/>
          <a:p>
            <a:r>
              <a:rPr lang="ru-RU" sz="2000" b="1" dirty="0" smtClean="0"/>
              <a:t>Как сравнить </a:t>
            </a:r>
            <a:r>
              <a:rPr lang="ru-RU" sz="2000" b="1" dirty="0"/>
              <a:t>два положительных </a:t>
            </a:r>
            <a:r>
              <a:rPr lang="ru-RU" sz="2000" b="1" dirty="0" smtClean="0"/>
              <a:t>числа?</a:t>
            </a:r>
            <a:endParaRPr lang="ru-RU" sz="2000" b="1" dirty="0"/>
          </a:p>
          <a:p>
            <a:r>
              <a:rPr lang="ru-RU" sz="2000" b="1" dirty="0" smtClean="0"/>
              <a:t>Как сравнить </a:t>
            </a:r>
            <a:r>
              <a:rPr lang="ru-RU" sz="2000" b="1" dirty="0"/>
              <a:t>положительное число с </a:t>
            </a:r>
            <a:r>
              <a:rPr lang="ru-RU" sz="2000" b="1" dirty="0" smtClean="0"/>
              <a:t>нулем?</a:t>
            </a:r>
            <a:endParaRPr lang="ru-RU" sz="2000" b="1" dirty="0"/>
          </a:p>
          <a:p>
            <a:r>
              <a:rPr lang="ru-RU" sz="2000" b="1" dirty="0" smtClean="0"/>
              <a:t>Как сравнить </a:t>
            </a:r>
            <a:r>
              <a:rPr lang="ru-RU" sz="2000" b="1" dirty="0"/>
              <a:t>отрицательное число с </a:t>
            </a:r>
            <a:r>
              <a:rPr lang="ru-RU" sz="2000" b="1" dirty="0" smtClean="0"/>
              <a:t>нулем?</a:t>
            </a:r>
            <a:endParaRPr lang="ru-RU" sz="2000" b="1" dirty="0"/>
          </a:p>
          <a:p>
            <a:r>
              <a:rPr lang="ru-RU" sz="2000" b="1" dirty="0" smtClean="0"/>
              <a:t>Как сравнить </a:t>
            </a:r>
            <a:r>
              <a:rPr lang="ru-RU" sz="2000" b="1" dirty="0"/>
              <a:t>положительное и отрицательное числа</a:t>
            </a:r>
          </a:p>
          <a:p>
            <a:r>
              <a:rPr lang="ru-RU" sz="2000" b="1" dirty="0" smtClean="0"/>
              <a:t>Как сравните </a:t>
            </a:r>
            <a:r>
              <a:rPr lang="ru-RU" sz="2000" b="1" dirty="0"/>
              <a:t>два отрицательных числа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0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542</Words>
  <Application>Microsoft Office PowerPoint</Application>
  <PresentationFormat>Экран (4:3)</PresentationFormat>
  <Paragraphs>115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Cambria Math</vt:lpstr>
      <vt:lpstr>Century Schoolbook</vt:lpstr>
      <vt:lpstr>Constantia</vt:lpstr>
      <vt:lpstr>Georgia</vt:lpstr>
      <vt:lpstr>Times New Roman</vt:lpstr>
      <vt:lpstr>Wingdings</vt:lpstr>
      <vt:lpstr>Wingdings 2</vt:lpstr>
      <vt:lpstr>Оформление по умолчанию</vt:lpstr>
      <vt:lpstr>Поток</vt:lpstr>
      <vt:lpstr>Презентация PowerPoint</vt:lpstr>
      <vt:lpstr>Презентация PowerPoint</vt:lpstr>
      <vt:lpstr>сравните</vt:lpstr>
      <vt:lpstr>8.02.2018</vt:lpstr>
      <vt:lpstr>Цели:  </vt:lpstr>
      <vt:lpstr>Устная разминка</vt:lpstr>
      <vt:lpstr>Отметить точки на координатной прямой</vt:lpstr>
      <vt:lpstr>Презентация PowerPoint</vt:lpstr>
      <vt:lpstr>Сравните числа и ответьте на поставленные вопросы</vt:lpstr>
      <vt:lpstr>Как сравнить числа </vt:lpstr>
      <vt:lpstr>Вставьте пропущенные слова </vt:lpstr>
      <vt:lpstr>Читаем правила по учебнику стр. 197 </vt:lpstr>
      <vt:lpstr>    Физкультминутка</vt:lpstr>
      <vt:lpstr>Презентация PowerPoint</vt:lpstr>
      <vt:lpstr>По учебнику № 921</vt:lpstr>
      <vt:lpstr>По учебнику № 921</vt:lpstr>
      <vt:lpstr>№925</vt:lpstr>
      <vt:lpstr>№925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46</cp:revision>
  <cp:lastPrinted>1601-01-01T00:00:00Z</cp:lastPrinted>
  <dcterms:created xsi:type="dcterms:W3CDTF">1601-01-01T00:00:00Z</dcterms:created>
  <dcterms:modified xsi:type="dcterms:W3CDTF">2018-02-07T20:27:04Z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