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6" r:id="rId3"/>
    <p:sldId id="277" r:id="rId4"/>
    <p:sldId id="260" r:id="rId5"/>
    <p:sldId id="278" r:id="rId6"/>
    <p:sldId id="266" r:id="rId7"/>
    <p:sldId id="267" r:id="rId8"/>
    <p:sldId id="279" r:id="rId9"/>
    <p:sldId id="286" r:id="rId10"/>
    <p:sldId id="287" r:id="rId11"/>
    <p:sldId id="275" r:id="rId12"/>
    <p:sldId id="280" r:id="rId13"/>
    <p:sldId id="272" r:id="rId14"/>
    <p:sldId id="281" r:id="rId15"/>
    <p:sldId id="273" r:id="rId16"/>
    <p:sldId id="282" r:id="rId17"/>
    <p:sldId id="274" r:id="rId18"/>
    <p:sldId id="288" r:id="rId19"/>
    <p:sldId id="290" r:id="rId20"/>
    <p:sldId id="283" r:id="rId21"/>
    <p:sldId id="28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1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9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8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3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C201F7E-6891-4C98-B51D-A933C116C404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3A0C691-2FE1-48A2-91F6-04F9516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 «Поучениях» Владимира Мономаха записано: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35617"/>
            <a:ext cx="9872871" cy="446038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умеете хорошего, то не забывайте, а чего не умеете, тому учитесь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чем суть метода подбора?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решении уравнений этим методом вначале находят путем подбора корень исходного уравнения, а потом доказывают, что этот корень единственный с использованием свойства монотонности показательной функции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693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2248"/>
            <a:ext cx="9875520" cy="1387366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Физкультминутка- показательная функция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1965960"/>
            <a:ext cx="5215300" cy="424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18" y="1965960"/>
            <a:ext cx="5078837" cy="4241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6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Каким методом решить уравнение?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  <a:r>
              <a:rPr lang="ru-RU" sz="6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</a:t>
            </a:r>
            <a:r>
              <a:rPr lang="ru-RU" sz="6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2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7577"/>
            <a:ext cx="9875520" cy="978795"/>
          </a:xfrm>
        </p:spPr>
        <p:txBody>
          <a:bodyPr>
            <a:normAutofit/>
          </a:bodyPr>
          <a:lstStyle/>
          <a:p>
            <a:r>
              <a:rPr lang="ru-RU" dirty="0"/>
              <a:t>   Д</a:t>
            </a:r>
            <a:r>
              <a:rPr lang="ru-RU" dirty="0" smtClean="0"/>
              <a:t>ревний </a:t>
            </a:r>
            <a:r>
              <a:rPr lang="ru-RU" dirty="0"/>
              <a:t>мыслитель и философ </a:t>
            </a:r>
            <a:r>
              <a:rPr lang="ru-RU" dirty="0" smtClean="0"/>
              <a:t>Китая.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52282"/>
            <a:ext cx="9872871" cy="4743718"/>
          </a:xfrm>
        </p:spPr>
        <p:txBody>
          <a:bodyPr/>
          <a:lstStyle/>
          <a:p>
            <a:pPr marL="45720" indent="0" algn="r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Скажи мне, и я забуду.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Покажи мне, и я запомню.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Дай мне действовать самому,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я научусь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7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Конфуций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Konfuzius-1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" y="1120462"/>
            <a:ext cx="4367136" cy="52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21920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корни </a:t>
            </a: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уравнений,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метод подбора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49395"/>
              </p:ext>
            </p:extLst>
          </p:nvPr>
        </p:nvGraphicFramePr>
        <p:xfrm>
          <a:off x="811368" y="2057400"/>
          <a:ext cx="10204296" cy="174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432"/>
                <a:gridCol w="3401432"/>
                <a:gridCol w="3401432"/>
              </a:tblGrid>
              <a:tr h="5707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 группа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 группа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 группа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08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b="1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ru-RU" sz="3200" b="1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+ 4</a:t>
                      </a:r>
                      <a:r>
                        <a:rPr lang="ru-RU" sz="3200" b="1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3</a:t>
                      </a: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=9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C:\Users\Admin\Desktop\Тема урока_ «Методы решения показательных уравнений. Метод «Искусство»» _ Контент-платформа Pandia.ru_files\image066_1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00" y="2831607"/>
            <a:ext cx="2044318" cy="83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21920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Проверьте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63333"/>
              </p:ext>
            </p:extLst>
          </p:nvPr>
        </p:nvGraphicFramePr>
        <p:xfrm>
          <a:off x="811368" y="2057399"/>
          <a:ext cx="10204296" cy="2772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432"/>
                <a:gridCol w="3401432"/>
                <a:gridCol w="3401432"/>
              </a:tblGrid>
              <a:tr h="9084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 группа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 группа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 группа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63776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b="1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ru-RU" sz="3200" b="1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+ 4</a:t>
                      </a:r>
                      <a:r>
                        <a:rPr lang="ru-RU" sz="3200" b="1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3</a:t>
                      </a: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         х=0</a:t>
                      </a:r>
                      <a:endParaRPr lang="ru-RU" sz="3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х=2</a:t>
                      </a:r>
                      <a:endParaRPr lang="ru-RU" sz="3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=9</a:t>
                      </a:r>
                      <a:r>
                        <a:rPr lang="ru-RU" sz="3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 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  </a:t>
                      </a:r>
                      <a:r>
                        <a:rPr lang="ru-RU" sz="36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</a:t>
                      </a:r>
                      <a:r>
                        <a:rPr lang="ru-RU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=1</a:t>
                      </a:r>
                      <a:endParaRPr lang="ru-RU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C:\Users\Admin\Desktop\Тема урока_ «Методы решения показательных уравнений. Метод «Искусство»» _ Контент-платформа Pandia.ru_files\image066_1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00" y="2831607"/>
            <a:ext cx="2044318" cy="83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5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Решить уравнение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 descr="http://xn--i1abbnckbmcl9fb.xn--p1ai/%D1%81%D1%82%D0%B0%D1%82%D1%8C%D0%B8/602945/Image9739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5" y="2243339"/>
            <a:ext cx="6593983" cy="1311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25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для групп по выбору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678" y="1859524"/>
            <a:ext cx="4830776" cy="1440123"/>
          </a:xfrm>
          <a:prstGeom prst="rect">
            <a:avLst/>
          </a:prstGeom>
        </p:spPr>
      </p:pic>
      <p:pic>
        <p:nvPicPr>
          <p:cNvPr id="5" name="Рисунок 4" descr="http://doc4web.ru/uploads/files/46/46134/hello_html_m333b467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42" y="3367987"/>
            <a:ext cx="4576144" cy="121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9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Задание для групп по выбору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4</a:t>
            </a:r>
            <a:r>
              <a:rPr lang="ru-RU" sz="4000" b="1" baseline="30000" dirty="0">
                <a:solidFill>
                  <a:srgbClr val="000000"/>
                </a:solidFill>
              </a:rPr>
              <a:t>х</a:t>
            </a:r>
            <a:r>
              <a:rPr lang="ru-RU" sz="4000" b="1" dirty="0">
                <a:solidFill>
                  <a:srgbClr val="000000"/>
                </a:solidFill>
              </a:rPr>
              <a:t> = 5</a:t>
            </a:r>
            <a:r>
              <a:rPr lang="ru-RU" sz="4000" b="1" baseline="30000" dirty="0">
                <a:solidFill>
                  <a:srgbClr val="000000"/>
                </a:solidFill>
              </a:rPr>
              <a:t>х</a:t>
            </a:r>
            <a:endParaRPr lang="ru-RU" sz="4000" dirty="0">
              <a:solidFill>
                <a:srgbClr val="00000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2) 2</a:t>
            </a:r>
            <a:r>
              <a:rPr lang="ru-RU" sz="4000" b="1" baseline="30000" dirty="0">
                <a:solidFill>
                  <a:srgbClr val="000000"/>
                </a:solidFill>
              </a:rPr>
              <a:t>х</a:t>
            </a:r>
            <a:r>
              <a:rPr lang="ru-RU" sz="4000" b="1" dirty="0">
                <a:solidFill>
                  <a:srgbClr val="000000"/>
                </a:solidFill>
              </a:rPr>
              <a:t>+2</a:t>
            </a:r>
            <a:r>
              <a:rPr lang="ru-RU" sz="4000" b="1" baseline="30000" dirty="0">
                <a:solidFill>
                  <a:srgbClr val="000000"/>
                </a:solidFill>
              </a:rPr>
              <a:t>-х</a:t>
            </a:r>
            <a:r>
              <a:rPr lang="ru-RU" sz="4000" b="1" dirty="0">
                <a:solidFill>
                  <a:srgbClr val="000000"/>
                </a:solidFill>
              </a:rPr>
              <a:t>-2=0</a:t>
            </a:r>
            <a:endParaRPr lang="ru-RU" sz="4000" dirty="0">
              <a:solidFill>
                <a:srgbClr val="00000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3)  3</a:t>
            </a:r>
            <a:r>
              <a:rPr lang="ru-RU" sz="4000" b="1" baseline="30000" dirty="0">
                <a:solidFill>
                  <a:srgbClr val="000000"/>
                </a:solidFill>
              </a:rPr>
              <a:t>2х</a:t>
            </a:r>
            <a:r>
              <a:rPr lang="ru-RU" sz="4000" b="1" dirty="0">
                <a:solidFill>
                  <a:srgbClr val="000000"/>
                </a:solidFill>
              </a:rPr>
              <a:t> -2*3</a:t>
            </a:r>
            <a:r>
              <a:rPr lang="ru-RU" sz="4000" b="1" baseline="30000" dirty="0">
                <a:solidFill>
                  <a:srgbClr val="000000"/>
                </a:solidFill>
              </a:rPr>
              <a:t>x</a:t>
            </a:r>
            <a:r>
              <a:rPr lang="ru-RU" sz="4000" b="1" dirty="0">
                <a:solidFill>
                  <a:srgbClr val="000000"/>
                </a:solidFill>
              </a:rPr>
              <a:t> = 63</a:t>
            </a:r>
            <a:endParaRPr lang="ru-RU" sz="4000" dirty="0">
              <a:solidFill>
                <a:srgbClr val="00000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4)  </a:t>
            </a:r>
            <a:endParaRPr lang="ru-RU" sz="4000" dirty="0">
              <a:solidFill>
                <a:srgbClr val="00000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5)  5</a:t>
            </a:r>
            <a:r>
              <a:rPr lang="ru-RU" sz="4000" b="1" baseline="30000" dirty="0">
                <a:solidFill>
                  <a:srgbClr val="000000"/>
                </a:solidFill>
              </a:rPr>
              <a:t>х-6</a:t>
            </a:r>
            <a:r>
              <a:rPr lang="ru-RU" sz="4000" b="1" dirty="0">
                <a:solidFill>
                  <a:srgbClr val="000000"/>
                </a:solidFill>
              </a:rPr>
              <a:t> =25</a:t>
            </a:r>
            <a:r>
              <a:rPr lang="ru-RU" sz="4000" b="1" baseline="30000" dirty="0">
                <a:solidFill>
                  <a:srgbClr val="000000"/>
                </a:solidFill>
              </a:rPr>
              <a:t>2</a:t>
            </a:r>
            <a:endParaRPr lang="ru-RU" sz="4000" dirty="0">
              <a:solidFill>
                <a:srgbClr val="000000"/>
              </a:solidFill>
            </a:endParaRPr>
          </a:p>
          <a:p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6)</a:t>
            </a: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b="1" dirty="0">
                <a:solidFill>
                  <a:srgbClr val="000000"/>
                </a:solidFill>
              </a:rPr>
              <a:t>3</a:t>
            </a:r>
            <a:r>
              <a:rPr lang="ru-RU" sz="4000" b="1" baseline="30000" dirty="0">
                <a:solidFill>
                  <a:srgbClr val="000000"/>
                </a:solidFill>
              </a:rPr>
              <a:t>х</a:t>
            </a:r>
            <a:r>
              <a:rPr lang="ru-RU" sz="4000" b="1" dirty="0">
                <a:solidFill>
                  <a:srgbClr val="000000"/>
                </a:solidFill>
              </a:rPr>
              <a:t> +3</a:t>
            </a:r>
            <a:r>
              <a:rPr lang="ru-RU" sz="4000" b="1" baseline="30000" dirty="0">
                <a:solidFill>
                  <a:srgbClr val="000000"/>
                </a:solidFill>
              </a:rPr>
              <a:t>х+1</a:t>
            </a:r>
            <a:r>
              <a:rPr lang="ru-RU" sz="4000" b="1" dirty="0">
                <a:solidFill>
                  <a:srgbClr val="000000"/>
                </a:solidFill>
              </a:rPr>
              <a:t> =108</a:t>
            </a:r>
            <a:endParaRPr lang="ru-RU" sz="4000" dirty="0">
              <a:solidFill>
                <a:srgbClr val="00000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  7)  10</a:t>
            </a:r>
            <a:r>
              <a:rPr lang="ru-RU" sz="4000" b="1" baseline="30000" dirty="0">
                <a:solidFill>
                  <a:srgbClr val="000000"/>
                </a:solidFill>
              </a:rPr>
              <a:t>5х+1</a:t>
            </a:r>
            <a:r>
              <a:rPr lang="ru-RU" sz="4000" b="1" dirty="0">
                <a:solidFill>
                  <a:srgbClr val="000000"/>
                </a:solidFill>
              </a:rPr>
              <a:t> = 1</a:t>
            </a:r>
            <a:endParaRPr lang="ru-RU" sz="4000" dirty="0">
              <a:solidFill>
                <a:srgbClr val="00000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ru-RU" sz="4000" b="1" dirty="0">
                <a:solidFill>
                  <a:srgbClr val="000000"/>
                </a:solidFill>
              </a:rPr>
              <a:t>  8) </a:t>
            </a: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b="1" dirty="0">
                <a:solidFill>
                  <a:srgbClr val="000000"/>
                </a:solidFill>
              </a:rPr>
              <a:t>4</a:t>
            </a:r>
            <a:r>
              <a:rPr lang="ru-RU" sz="4000" b="1" baseline="30000" dirty="0">
                <a:solidFill>
                  <a:srgbClr val="000000"/>
                </a:solidFill>
              </a:rPr>
              <a:t>x</a:t>
            </a:r>
            <a:r>
              <a:rPr lang="ru-RU" sz="4000" b="1" dirty="0">
                <a:solidFill>
                  <a:srgbClr val="000000"/>
                </a:solidFill>
              </a:rPr>
              <a:t> = </a:t>
            </a:r>
            <a:r>
              <a:rPr lang="ru-RU" sz="4000" b="1" dirty="0" smtClean="0">
                <a:solidFill>
                  <a:srgbClr val="000000"/>
                </a:solidFill>
              </a:rPr>
              <a:t>5-х</a:t>
            </a:r>
          </a:p>
          <a:p>
            <a:pPr lvl="0">
              <a:buClr>
                <a:srgbClr val="A6B727"/>
              </a:buClr>
            </a:pPr>
            <a:r>
              <a:rPr lang="ru-RU" sz="4000" b="1" dirty="0" smtClean="0">
                <a:solidFill>
                  <a:schemeClr val="tx1"/>
                </a:solidFill>
              </a:rPr>
              <a:t>9)</a:t>
            </a:r>
            <a:endParaRPr lang="ru-RU" sz="4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118" y="4158262"/>
            <a:ext cx="2806261" cy="835155"/>
          </a:xfrm>
          <a:prstGeom prst="rect">
            <a:avLst/>
          </a:prstGeom>
        </p:spPr>
      </p:pic>
      <p:pic>
        <p:nvPicPr>
          <p:cNvPr id="6" name="Рисунок 5" descr="http://doc4web.ru/uploads/files/46/46134/hello_html_m333b467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69" y="4145473"/>
            <a:ext cx="2659118" cy="699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45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6B727"/>
                </a:solidFill>
              </a:rPr>
              <a:t>проверьте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1) х=0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2) х=0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3) х=2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4) х=2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5) х=10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6) х=3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7) х=- 0,2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8) х=1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9) х=-1;1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7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30.01.18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Классная работа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A6B727"/>
              </a:buClr>
              <a:buNone/>
            </a:pPr>
            <a:r>
              <a:rPr lang="ru-RU" altLang="ru-RU" sz="5400" b="1" dirty="0">
                <a:solidFill>
                  <a:srgbClr val="D7D447">
                    <a:lumMod val="75000"/>
                  </a:srgbClr>
                </a:solidFill>
                <a:latin typeface="Georgia" panose="02040502050405020303" pitchFamily="18" charset="0"/>
              </a:rPr>
              <a:t>Показательные </a:t>
            </a:r>
            <a:r>
              <a:rPr lang="ru-RU" altLang="ru-RU" sz="5400" b="1" dirty="0" smtClean="0">
                <a:solidFill>
                  <a:srgbClr val="D7D447">
                    <a:lumMod val="75000"/>
                  </a:srgbClr>
                </a:solidFill>
                <a:latin typeface="Georgia" panose="02040502050405020303" pitchFamily="18" charset="0"/>
              </a:rPr>
              <a:t>уравнения</a:t>
            </a:r>
          </a:p>
          <a:p>
            <a:pPr marL="0" lvl="0" indent="0" algn="ctr">
              <a:buClr>
                <a:srgbClr val="A6B727"/>
              </a:buClr>
              <a:buNone/>
            </a:pPr>
            <a:endParaRPr lang="ru-RU" sz="5400" b="1" dirty="0">
              <a:solidFill>
                <a:srgbClr val="D7D447">
                  <a:lumMod val="7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618" y="4076700"/>
            <a:ext cx="18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рименение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показательной функции в природе, технике и жизни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Мини-проект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794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4" y="1965960"/>
            <a:ext cx="9483778" cy="41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Методы решения показательных уравнений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А)  приведение степеней к одинаковому основанию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Б) вынесение за скобку  общего множителя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В) метод почленного деления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Г) введение новой переменной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Д) графический метод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00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532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84668"/>
            <a:ext cx="9872871" cy="4038600"/>
          </a:xfrm>
        </p:spPr>
        <p:txBody>
          <a:bodyPr>
            <a:normAutofit fontScale="925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Орешек знаний тверд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все же, мы не привыкли отступать.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 расколоть его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будем истину искать.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31820"/>
            <a:ext cx="987552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для групп.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Выяснить к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какому методу решения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соотнести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146220"/>
            <a:ext cx="4754880" cy="5243633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tx1"/>
                </a:solidFill>
              </a:rPr>
              <a:t>1) </a:t>
            </a:r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baseline="30000" dirty="0">
                <a:solidFill>
                  <a:schemeClr val="tx1"/>
                </a:solidFill>
              </a:rPr>
              <a:t>х</a:t>
            </a:r>
            <a:r>
              <a:rPr lang="ru-RU" sz="3200" b="1" dirty="0">
                <a:solidFill>
                  <a:schemeClr val="tx1"/>
                </a:solidFill>
              </a:rPr>
              <a:t> = 5</a:t>
            </a:r>
            <a:r>
              <a:rPr lang="ru-RU" sz="3200" b="1" baseline="30000" dirty="0">
                <a:solidFill>
                  <a:schemeClr val="tx1"/>
                </a:solidFill>
              </a:rPr>
              <a:t>х</a:t>
            </a:r>
            <a:endParaRPr lang="ru-RU" sz="3200" dirty="0">
              <a:solidFill>
                <a:schemeClr val="tx1"/>
              </a:solidFill>
            </a:endParaRPr>
          </a:p>
          <a:p>
            <a:pPr lvl="0"/>
            <a:r>
              <a:rPr lang="ru-RU" sz="3200" b="1" dirty="0" smtClean="0">
                <a:solidFill>
                  <a:schemeClr val="tx1"/>
                </a:solidFill>
              </a:rPr>
              <a:t>2) </a:t>
            </a:r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</a:rPr>
              <a:t>+2</a:t>
            </a:r>
            <a:r>
              <a:rPr lang="ru-RU" sz="3200" b="1" baseline="30000" dirty="0" smtClean="0">
                <a:solidFill>
                  <a:schemeClr val="tx1"/>
                </a:solidFill>
              </a:rPr>
              <a:t>-х</a:t>
            </a:r>
            <a:r>
              <a:rPr lang="ru-RU" sz="3200" b="1" dirty="0" smtClean="0">
                <a:solidFill>
                  <a:schemeClr val="tx1"/>
                </a:solidFill>
              </a:rPr>
              <a:t>-2=0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3)  </a:t>
            </a:r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baseline="30000" dirty="0">
                <a:solidFill>
                  <a:schemeClr val="tx1"/>
                </a:solidFill>
              </a:rPr>
              <a:t>2х</a:t>
            </a:r>
            <a:r>
              <a:rPr lang="ru-RU" sz="3200" b="1" dirty="0">
                <a:solidFill>
                  <a:schemeClr val="tx1"/>
                </a:solidFill>
              </a:rPr>
              <a:t> -2*3</a:t>
            </a:r>
            <a:r>
              <a:rPr lang="ru-RU" sz="3200" b="1" baseline="30000" dirty="0">
                <a:solidFill>
                  <a:schemeClr val="tx1"/>
                </a:solidFill>
              </a:rPr>
              <a:t>x</a:t>
            </a:r>
            <a:r>
              <a:rPr lang="ru-RU" sz="3200" b="1" dirty="0">
                <a:solidFill>
                  <a:schemeClr val="tx1"/>
                </a:solidFill>
              </a:rPr>
              <a:t> = 63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4)  </a:t>
            </a:r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baseline="30000" dirty="0">
                <a:solidFill>
                  <a:schemeClr val="tx1"/>
                </a:solidFill>
              </a:rPr>
              <a:t>х</a:t>
            </a:r>
            <a:r>
              <a:rPr lang="ru-RU" sz="3200" b="1" dirty="0">
                <a:solidFill>
                  <a:schemeClr val="tx1"/>
                </a:solidFill>
              </a:rPr>
              <a:t> + 3</a:t>
            </a:r>
            <a:r>
              <a:rPr lang="ru-RU" sz="3200" b="1" baseline="30000" dirty="0">
                <a:solidFill>
                  <a:schemeClr val="tx1"/>
                </a:solidFill>
              </a:rPr>
              <a:t>х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= 13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5)  </a:t>
            </a:r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baseline="30000" dirty="0">
                <a:solidFill>
                  <a:schemeClr val="tx1"/>
                </a:solidFill>
              </a:rPr>
              <a:t>х-6</a:t>
            </a:r>
            <a:r>
              <a:rPr lang="ru-RU" sz="3200" b="1" dirty="0">
                <a:solidFill>
                  <a:schemeClr val="tx1"/>
                </a:solidFill>
              </a:rPr>
              <a:t> =25</a:t>
            </a:r>
            <a:r>
              <a:rPr lang="ru-RU" sz="3200" b="1" baseline="30000" dirty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6)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baseline="30000" dirty="0">
                <a:solidFill>
                  <a:schemeClr val="tx1"/>
                </a:solidFill>
              </a:rPr>
              <a:t>х</a:t>
            </a:r>
            <a:r>
              <a:rPr lang="ru-RU" sz="3200" b="1" dirty="0">
                <a:solidFill>
                  <a:schemeClr val="tx1"/>
                </a:solidFill>
              </a:rPr>
              <a:t> +3</a:t>
            </a:r>
            <a:r>
              <a:rPr lang="ru-RU" sz="3200" b="1" baseline="30000" dirty="0">
                <a:solidFill>
                  <a:schemeClr val="tx1"/>
                </a:solidFill>
              </a:rPr>
              <a:t>х+1</a:t>
            </a:r>
            <a:r>
              <a:rPr lang="ru-RU" sz="3200" b="1" dirty="0">
                <a:solidFill>
                  <a:schemeClr val="tx1"/>
                </a:solidFill>
              </a:rPr>
              <a:t> =108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7)  </a:t>
            </a:r>
            <a:r>
              <a:rPr lang="ru-RU" sz="3200" b="1" dirty="0">
                <a:solidFill>
                  <a:schemeClr val="tx1"/>
                </a:solidFill>
              </a:rPr>
              <a:t>10</a:t>
            </a:r>
            <a:r>
              <a:rPr lang="ru-RU" sz="3200" b="1" baseline="30000" dirty="0">
                <a:solidFill>
                  <a:schemeClr val="tx1"/>
                </a:solidFill>
              </a:rPr>
              <a:t>5х+1</a:t>
            </a:r>
            <a:r>
              <a:rPr lang="ru-RU" sz="3200" b="1" dirty="0">
                <a:solidFill>
                  <a:schemeClr val="tx1"/>
                </a:solidFill>
              </a:rPr>
              <a:t> = 1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8) 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baseline="30000" dirty="0">
                <a:solidFill>
                  <a:schemeClr val="tx1"/>
                </a:solidFill>
              </a:rPr>
              <a:t>x</a:t>
            </a:r>
            <a:r>
              <a:rPr lang="ru-RU" sz="3200" b="1" dirty="0">
                <a:solidFill>
                  <a:schemeClr val="tx1"/>
                </a:solidFill>
              </a:rPr>
              <a:t> = 5-х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065" y="1146220"/>
            <a:ext cx="5815455" cy="524363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А)  приведение степеней к одинаковому </a:t>
            </a:r>
            <a:r>
              <a:rPr lang="ru-RU" sz="3200" b="1" dirty="0" smtClean="0">
                <a:solidFill>
                  <a:srgbClr val="0070C0"/>
                </a:solidFill>
              </a:rPr>
              <a:t>основанию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Б) </a:t>
            </a:r>
            <a:r>
              <a:rPr lang="ru-RU" sz="3200" b="1" dirty="0" smtClean="0">
                <a:solidFill>
                  <a:srgbClr val="0070C0"/>
                </a:solidFill>
              </a:rPr>
              <a:t>вынесение </a:t>
            </a:r>
            <a:r>
              <a:rPr lang="ru-RU" sz="3200" b="1" dirty="0">
                <a:solidFill>
                  <a:srgbClr val="0070C0"/>
                </a:solidFill>
              </a:rPr>
              <a:t>за скобку  общего множителя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В) метод почленного деления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Г) введение новой переменной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Д) графический метод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180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Проверьте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589192"/>
              </p:ext>
            </p:extLst>
          </p:nvPr>
        </p:nvGraphicFramePr>
        <p:xfrm>
          <a:off x="1442433" y="2343954"/>
          <a:ext cx="8886422" cy="2221950"/>
        </p:xfrm>
        <a:graphic>
          <a:graphicData uri="http://schemas.openxmlformats.org/drawingml/2006/table">
            <a:tbl>
              <a:tblPr firstRow="1" firstCol="1" bandRow="1"/>
              <a:tblGrid>
                <a:gridCol w="2231196"/>
                <a:gridCol w="1767237"/>
                <a:gridCol w="1942592"/>
                <a:gridCol w="1548046"/>
                <a:gridCol w="1397351"/>
              </a:tblGrid>
              <a:tr h="74065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5;7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Михаэль Штифель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(1486—1567)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Михаэль Штифел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98" y="1687132"/>
            <a:ext cx="3752107" cy="440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5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Каким методом и как решить уравнение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lnSpc>
                <a:spcPct val="107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ru-RU" sz="5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13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75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75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Свойства </a:t>
            </a:r>
            <a:r>
              <a:rPr lang="ru-RU" b="1" dirty="0"/>
              <a:t>м</a:t>
            </a:r>
            <a:r>
              <a:rPr lang="ru-RU" b="1" dirty="0" smtClean="0"/>
              <a:t>онотонной функции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177159"/>
            <a:ext cx="9872871" cy="4918842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Монотонная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функция каждое свое значение принимает лишь при одном значении аргумента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Отсюда следует что уравнение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(х) = а, где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-монотонная функция и а произвольное число, имеет не более одного уравнения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Сумма двух возрастающих функций является возрастающей функцией, а сумма двух убывающих функций является убывающей функцией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0721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446</TotalTime>
  <Words>426</Words>
  <Application>Microsoft Office PowerPoint</Application>
  <PresentationFormat>Широкоэкранный</PresentationFormat>
  <Paragraphs>111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Georgia</vt:lpstr>
      <vt:lpstr>Times New Roman</vt:lpstr>
      <vt:lpstr>Базис</vt:lpstr>
      <vt:lpstr>В «Поучениях» Владимира Мономаха записано:  </vt:lpstr>
      <vt:lpstr>30.01.18 Классная работа </vt:lpstr>
      <vt:lpstr>Методы решения показательных уравнений</vt:lpstr>
      <vt:lpstr>Презентация PowerPoint</vt:lpstr>
      <vt:lpstr>Задание для групп. Выяснить к какому методу решения           соотнести уравнения</vt:lpstr>
      <vt:lpstr>Проверьте</vt:lpstr>
      <vt:lpstr>Михаэль Штифель (1486—1567)</vt:lpstr>
      <vt:lpstr>Каким методом и как решить уравнение?</vt:lpstr>
      <vt:lpstr>Свойства монотонной функции</vt:lpstr>
      <vt:lpstr>В чем суть метода подбора?</vt:lpstr>
      <vt:lpstr>Физкультминутка- показательная функция</vt:lpstr>
      <vt:lpstr>Каким методом решить уравнение?</vt:lpstr>
      <vt:lpstr>   Древний мыслитель и философ Китая.</vt:lpstr>
      <vt:lpstr>Найти корни уравнений, используя метод подбора </vt:lpstr>
      <vt:lpstr>Проверьте</vt:lpstr>
      <vt:lpstr>Решить уравнение</vt:lpstr>
      <vt:lpstr>Задание для групп по выбору</vt:lpstr>
      <vt:lpstr>Задание для групп по выбору</vt:lpstr>
      <vt:lpstr>проверьте</vt:lpstr>
      <vt:lpstr>Применение показательной функции в природе, технике и жизни 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2018-01-23T17:05:07Z</dcterms:created>
  <dcterms:modified xsi:type="dcterms:W3CDTF">2018-01-29T15:03:19Z</dcterms:modified>
</cp:coreProperties>
</file>