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6"/>
  </p:notesMasterIdLst>
  <p:sldIdLst>
    <p:sldId id="260" r:id="rId2"/>
    <p:sldId id="289" r:id="rId3"/>
    <p:sldId id="286" r:id="rId4"/>
    <p:sldId id="287" r:id="rId5"/>
    <p:sldId id="280" r:id="rId6"/>
    <p:sldId id="290" r:id="rId7"/>
    <p:sldId id="285" r:id="rId8"/>
    <p:sldId id="266" r:id="rId9"/>
    <p:sldId id="288" r:id="rId10"/>
    <p:sldId id="283" r:id="rId11"/>
    <p:sldId id="267" r:id="rId12"/>
    <p:sldId id="291" r:id="rId13"/>
    <p:sldId id="292" r:id="rId14"/>
    <p:sldId id="28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0066"/>
    <a:srgbClr val="902234"/>
    <a:srgbClr val="FF3F3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9AED84-960E-4520-8304-D2D82DE26790}" type="datetimeFigureOut">
              <a:rPr lang="ru-RU" smtClean="0"/>
              <a:pPr/>
              <a:t>23.12.2017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EED957-4FB6-45CC-8DD3-A510C7154A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0798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EED957-4FB6-45CC-8DD3-A510C7154A0E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84490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23.12.2017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1762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23.12.2017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03086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23.12.2017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9313386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23.12.2017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77215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23.12.2017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2786806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23.12.2017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433753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23.12.2017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779248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23.12.2017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05684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23.12.2017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42432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23.12.2017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19781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23.12.2017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3171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23.12.2017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6092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23.12.2017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42941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23.12.2017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55622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23.12.2017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77070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23.12.2017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99741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B21CB-FF47-4E68-A1F5-21510453A608}" type="datetimeFigureOut">
              <a:rPr lang="ru-RU" smtClean="0"/>
              <a:pPr/>
              <a:t>23.12.2017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65247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9.xml"/><Relationship Id="rId1" Type="http://schemas.openxmlformats.org/officeDocument/2006/relationships/video" Target="file:///C:\Users\Suleyman\Downloads\&#1057;&#1072;&#1084;&#1099;&#1077;%20&#1082;&#1088;&#1072;&#1089;&#1080;&#1074;&#1099;&#1077;%20&#1075;&#1086;&#1088;&#1086;&#1076;&#1072;%20&#1084;&#1080;&#1088;&#1072;-%20&#1051;&#1086;&#1085;&#1076;&#1086;&#1085;%20&#1042;&#1077;&#1083;&#1080;&#1082;&#1086;&#1073;&#1088;&#1080;&#1090;&#1072;&#1085;&#1080;&#1103;-%20&#1054;&#1087;&#1083;&#1086;&#1090;%20&#1072;&#1085;&#1075;&#1083;&#1080;&#1081;&#1089;&#1082;&#1080;&#1093;%20&#1090;&#1088;&#1072;&#1076;&#1080;&#1094;&#1080;&#1081;.mp4" TargetMode="Externa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10"/>
          <p:cNvSpPr>
            <a:spLocks noChangeArrowheads="1"/>
          </p:cNvSpPr>
          <p:nvPr/>
        </p:nvSpPr>
        <p:spPr bwMode="auto">
          <a:xfrm>
            <a:off x="250825" y="404813"/>
            <a:ext cx="820896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ru-RU" sz="2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691680" y="476673"/>
            <a:ext cx="662473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800" b="1" i="1" dirty="0" smtClean="0">
                <a:solidFill>
                  <a:schemeClr val="accent2"/>
                </a:solidFill>
                <a:latin typeface="Times New Roman"/>
              </a:rPr>
              <a:t>      </a:t>
            </a:r>
            <a:r>
              <a:rPr lang="en-US" sz="8800" b="1" i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</a:rPr>
              <a:t>Step</a:t>
            </a:r>
            <a:r>
              <a:rPr lang="ru-RU" sz="8800" b="1" i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</a:rPr>
              <a:t>20</a:t>
            </a:r>
            <a:r>
              <a:rPr lang="ru-RU" sz="8800" dirty="0">
                <a:solidFill>
                  <a:schemeClr val="accent6">
                    <a:lumMod val="75000"/>
                  </a:schemeClr>
                </a:solidFill>
                <a:latin typeface="Times New Roman"/>
              </a:rPr>
              <a:t/>
            </a:r>
            <a:br>
              <a:rPr lang="ru-RU" sz="8800" dirty="0">
                <a:solidFill>
                  <a:schemeClr val="accent6">
                    <a:lumMod val="75000"/>
                  </a:schemeClr>
                </a:solidFill>
                <a:latin typeface="Times New Roman"/>
              </a:rPr>
            </a:br>
            <a:endParaRPr lang="ru-RU" sz="8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85786" y="2857496"/>
            <a:ext cx="7772870" cy="1858144"/>
          </a:xfrm>
        </p:spPr>
        <p:txBody>
          <a:bodyPr>
            <a:normAutofit/>
          </a:bodyPr>
          <a:lstStyle/>
          <a:p>
            <a:pPr marL="0" lvl="0" indent="0" algn="ctr" defTabSz="685800">
              <a:lnSpc>
                <a:spcPct val="90000"/>
              </a:lnSpc>
              <a:spcBef>
                <a:spcPts val="750"/>
              </a:spcBef>
              <a:buClrTx/>
              <a:buNone/>
            </a:pPr>
            <a:r>
              <a:rPr lang="ru-RU" sz="2600" b="1" i="1" dirty="0" smtClean="0">
                <a:solidFill>
                  <a:srgbClr val="00B050"/>
                </a:solidFill>
                <a:latin typeface="Calibri"/>
              </a:rPr>
              <a:t>ОТКРЫТЫЙ УРОК НА ТЕМУ:</a:t>
            </a:r>
          </a:p>
          <a:p>
            <a:pPr marL="0" lvl="0" indent="0" algn="ctr" defTabSz="685800">
              <a:lnSpc>
                <a:spcPct val="90000"/>
              </a:lnSpc>
              <a:spcBef>
                <a:spcPts val="750"/>
              </a:spcBef>
              <a:buClrTx/>
              <a:buNone/>
            </a:pPr>
            <a:r>
              <a:rPr lang="ru-RU" sz="2600" b="1" i="1" dirty="0" smtClean="0">
                <a:solidFill>
                  <a:srgbClr val="00B050"/>
                </a:solidFill>
                <a:latin typeface="Calibri"/>
              </a:rPr>
              <a:t>УРОК – ОБОБЩЕНИЕ </a:t>
            </a:r>
          </a:p>
          <a:p>
            <a:pPr marL="0" lvl="0" indent="0" algn="ctr" defTabSz="685800">
              <a:lnSpc>
                <a:spcPct val="90000"/>
              </a:lnSpc>
              <a:spcBef>
                <a:spcPts val="750"/>
              </a:spcBef>
              <a:buClrTx/>
              <a:buNone/>
            </a:pPr>
            <a:r>
              <a:rPr lang="ru-RU" sz="2600" b="1" i="1" dirty="0" smtClean="0">
                <a:solidFill>
                  <a:srgbClr val="00B050"/>
                </a:solidFill>
                <a:latin typeface="Calibri"/>
              </a:rPr>
              <a:t>Во </a:t>
            </a:r>
            <a:r>
              <a:rPr lang="ru-RU" sz="2600" b="1" i="1" cap="none" dirty="0" smtClean="0">
                <a:solidFill>
                  <a:srgbClr val="00B050"/>
                </a:solidFill>
                <a:latin typeface="Calibri"/>
              </a:rPr>
              <a:t> 2 «Д» классе </a:t>
            </a:r>
          </a:p>
          <a:p>
            <a:pPr marL="0" lvl="0" indent="0" algn="ctr" defTabSz="685800">
              <a:lnSpc>
                <a:spcPct val="90000"/>
              </a:lnSpc>
              <a:spcBef>
                <a:spcPts val="750"/>
              </a:spcBef>
              <a:buClrTx/>
              <a:buNone/>
            </a:pPr>
            <a:r>
              <a:rPr lang="ru-RU" sz="2600" b="1" i="1" dirty="0" smtClean="0">
                <a:solidFill>
                  <a:srgbClr val="00B050"/>
                </a:solidFill>
                <a:latin typeface="Calibri"/>
              </a:rPr>
              <a:t>Учитель : Омарова </a:t>
            </a:r>
            <a:r>
              <a:rPr lang="ru-RU" sz="2600" b="1" i="1" dirty="0" err="1" smtClean="0">
                <a:solidFill>
                  <a:srgbClr val="00B050"/>
                </a:solidFill>
                <a:latin typeface="Calibri"/>
              </a:rPr>
              <a:t>Мадина</a:t>
            </a:r>
            <a:r>
              <a:rPr lang="ru-RU" sz="2600" b="1" i="1" dirty="0" smtClean="0">
                <a:solidFill>
                  <a:srgbClr val="00B050"/>
                </a:solidFill>
                <a:latin typeface="Calibri"/>
              </a:rPr>
              <a:t> </a:t>
            </a:r>
            <a:r>
              <a:rPr lang="ru-RU" sz="2600" b="1" i="1" dirty="0" err="1" smtClean="0">
                <a:solidFill>
                  <a:srgbClr val="00B050"/>
                </a:solidFill>
                <a:latin typeface="Calibri"/>
              </a:rPr>
              <a:t>Багавудиновна</a:t>
            </a:r>
            <a:r>
              <a:rPr lang="ru-RU" sz="2600" b="1" i="1" dirty="0" smtClean="0">
                <a:solidFill>
                  <a:srgbClr val="00B050"/>
                </a:solidFill>
                <a:latin typeface="Calibri"/>
              </a:rPr>
              <a:t> </a:t>
            </a:r>
            <a:endParaRPr lang="ru-RU" sz="2600" b="1" cap="none" dirty="0">
              <a:solidFill>
                <a:srgbClr val="00B050"/>
              </a:solidFill>
              <a:latin typeface="Calibri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143108" y="1643051"/>
            <a:ext cx="5786478" cy="107156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4.Прочитайте слова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 smtClean="0"/>
          </a:p>
          <a:p>
            <a:pPr marL="0" indent="0">
              <a:buNone/>
            </a:pPr>
            <a:endParaRPr lang="ru-RU" sz="2500" b="1" i="1" dirty="0">
              <a:solidFill>
                <a:srgbClr val="7030A0"/>
              </a:solidFill>
            </a:endParaRPr>
          </a:p>
          <a:p>
            <a:endParaRPr lang="ru-RU" sz="2500" b="1" dirty="0">
              <a:solidFill>
                <a:srgbClr val="7030A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3933056"/>
            <a:ext cx="2592287" cy="25922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50143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42417" y="2514601"/>
            <a:ext cx="5987169" cy="77152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b="1" cap="none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US" sz="2800" b="1" cap="none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4000" b="1" cap="none" dirty="0" smtClean="0">
                <a:solidFill>
                  <a:srgbClr val="7030A0"/>
                </a:solidFill>
              </a:rPr>
              <a:t/>
            </a:r>
            <a:br>
              <a:rPr lang="ru-RU" sz="4000" b="1" cap="none" dirty="0" smtClean="0">
                <a:solidFill>
                  <a:srgbClr val="7030A0"/>
                </a:solidFill>
              </a:rPr>
            </a:br>
            <a:r>
              <a:rPr lang="ru-RU" sz="2800" b="1" cap="none" dirty="0">
                <a:solidFill>
                  <a:srgbClr val="7030A0"/>
                </a:solidFill>
              </a:rPr>
              <a:t/>
            </a:r>
            <a:br>
              <a:rPr lang="ru-RU" sz="2800" b="1" cap="none" dirty="0">
                <a:solidFill>
                  <a:srgbClr val="7030A0"/>
                </a:solidFill>
              </a:rPr>
            </a:br>
            <a:r>
              <a:rPr lang="ru-RU" sz="2800" b="1" cap="none" dirty="0" smtClean="0">
                <a:solidFill>
                  <a:srgbClr val="7030A0"/>
                </a:solidFill>
              </a:rPr>
              <a:t/>
            </a:r>
            <a:br>
              <a:rPr lang="ru-RU" sz="2800" b="1" cap="none" dirty="0" smtClean="0">
                <a:solidFill>
                  <a:srgbClr val="7030A0"/>
                </a:solidFill>
              </a:rPr>
            </a:br>
            <a:r>
              <a:rPr lang="ru-RU" sz="2800" b="1" cap="none" dirty="0">
                <a:solidFill>
                  <a:srgbClr val="7030A0"/>
                </a:solidFill>
              </a:rPr>
              <a:t/>
            </a:r>
            <a:br>
              <a:rPr lang="ru-RU" sz="2800" b="1" cap="none" dirty="0">
                <a:solidFill>
                  <a:srgbClr val="7030A0"/>
                </a:solidFill>
              </a:rPr>
            </a:br>
            <a:r>
              <a:rPr lang="ru-RU" sz="2800" b="1" cap="none" dirty="0" smtClean="0">
                <a:solidFill>
                  <a:srgbClr val="7030A0"/>
                </a:solidFill>
              </a:rPr>
              <a:t/>
            </a:r>
            <a:br>
              <a:rPr lang="ru-RU" sz="2800" b="1" cap="none" dirty="0" smtClean="0">
                <a:solidFill>
                  <a:srgbClr val="7030A0"/>
                </a:solidFill>
              </a:rPr>
            </a:br>
            <a:r>
              <a:rPr lang="ru-RU" sz="2800" b="1" cap="none" dirty="0" smtClean="0">
                <a:solidFill>
                  <a:srgbClr val="7030A0"/>
                </a:solidFill>
              </a:rPr>
              <a:t/>
            </a:r>
            <a:br>
              <a:rPr lang="ru-RU" sz="2800" b="1" cap="none" dirty="0" smtClean="0">
                <a:solidFill>
                  <a:srgbClr val="7030A0"/>
                </a:solidFill>
              </a:rPr>
            </a:br>
            <a:r>
              <a:rPr lang="ru-RU" sz="2800" b="1" cap="none" dirty="0">
                <a:solidFill>
                  <a:srgbClr val="7030A0"/>
                </a:solidFill>
              </a:rPr>
              <a:t/>
            </a:r>
            <a:br>
              <a:rPr lang="ru-RU" sz="2800" b="1" cap="none" dirty="0">
                <a:solidFill>
                  <a:srgbClr val="7030A0"/>
                </a:solidFill>
              </a:rPr>
            </a:br>
            <a:r>
              <a:rPr lang="ru-RU" sz="2800" b="1" cap="none" dirty="0" smtClean="0">
                <a:solidFill>
                  <a:srgbClr val="7030A0"/>
                </a:solidFill>
              </a:rPr>
              <a:t/>
            </a:r>
            <a:br>
              <a:rPr lang="ru-RU" sz="2800" b="1" cap="none" dirty="0" smtClean="0">
                <a:solidFill>
                  <a:srgbClr val="7030A0"/>
                </a:solidFill>
              </a:rPr>
            </a:br>
            <a:r>
              <a:rPr lang="en-US" sz="3600" b="1" i="1" cap="none" dirty="0" smtClean="0">
                <a:solidFill>
                  <a:srgbClr val="7030A0"/>
                </a:solidFill>
              </a:rPr>
              <a:t>5. </a:t>
            </a:r>
            <a:r>
              <a:rPr lang="ru-RU" sz="3600" b="1" i="1" cap="none" dirty="0" smtClean="0">
                <a:solidFill>
                  <a:srgbClr val="7030A0"/>
                </a:solidFill>
              </a:rPr>
              <a:t>САМОСТОЯТЕЛЬНАЯ РАБОТА </a:t>
            </a:r>
            <a:endParaRPr lang="ru-RU" sz="3600" b="1" i="1" cap="none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3200" b="1" dirty="0">
              <a:solidFill>
                <a:srgbClr val="7030A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ru-RU" sz="2800" b="1" cap="none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8513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4" descr="slide_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1" y="0"/>
            <a:ext cx="9143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127261" cy="51887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РЕФЛЕКСИЯ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8" name="Рисунок 7" descr="0011-003-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5918" y="1643049"/>
            <a:ext cx="5537733" cy="5025877"/>
          </a:xfrm>
        </p:spPr>
      </p:pic>
      <p:sp>
        <p:nvSpPr>
          <p:cNvPr id="5" name="Текст 4"/>
          <p:cNvSpPr>
            <a:spLocks noGrp="1"/>
          </p:cNvSpPr>
          <p:nvPr>
            <p:ph type="body" sz="half" idx="4294967295"/>
          </p:nvPr>
        </p:nvSpPr>
        <p:spPr>
          <a:xfrm>
            <a:off x="2800350" y="5214938"/>
            <a:ext cx="6343650" cy="646112"/>
          </a:xfrm>
        </p:spPr>
        <p:txBody>
          <a:bodyPr/>
          <a:lstStyle/>
          <a:p>
            <a:r>
              <a:rPr lang="ru-RU" dirty="0" smtClean="0"/>
              <a:t>ЧТО Я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624110"/>
            <a:ext cx="7560839" cy="1280890"/>
          </a:xfrm>
        </p:spPr>
        <p:txBody>
          <a:bodyPr>
            <a:normAutofit fontScale="90000"/>
          </a:bodyPr>
          <a:lstStyle/>
          <a:p>
            <a:r>
              <a:rPr lang="ru-RU" b="1" i="1" cap="none" dirty="0" smtClean="0"/>
              <a:t>Домашнее задание</a:t>
            </a:r>
            <a:r>
              <a:rPr lang="en-US" b="1" i="1" cap="none" dirty="0" smtClean="0"/>
              <a:t>:</a:t>
            </a:r>
            <a:br>
              <a:rPr lang="en-US" b="1" i="1" cap="none" dirty="0" smtClean="0"/>
            </a:br>
            <a:r>
              <a:rPr lang="en-US" b="1" cap="none" dirty="0" smtClean="0">
                <a:solidFill>
                  <a:srgbClr val="FF0000"/>
                </a:solidFill>
              </a:rPr>
              <a:t>Step </a:t>
            </a:r>
            <a:r>
              <a:rPr lang="ru-RU" b="1" cap="none" smtClean="0">
                <a:solidFill>
                  <a:srgbClr val="FF0000"/>
                </a:solidFill>
              </a:rPr>
              <a:t>2</a:t>
            </a:r>
            <a:r>
              <a:rPr lang="ru-RU" b="1" dirty="0" smtClean="0">
                <a:solidFill>
                  <a:srgbClr val="FF0000"/>
                </a:solidFill>
              </a:rPr>
              <a:t>0</a:t>
            </a:r>
            <a:r>
              <a:rPr lang="ru-RU" b="1" cap="none" smtClean="0">
                <a:solidFill>
                  <a:srgbClr val="FF0000"/>
                </a:solidFill>
              </a:rPr>
              <a:t>,повторить </a:t>
            </a:r>
            <a:r>
              <a:rPr lang="ru-RU" b="1" cap="none" dirty="0" smtClean="0">
                <a:solidFill>
                  <a:srgbClr val="FF0000"/>
                </a:solidFill>
              </a:rPr>
              <a:t>алфавит</a:t>
            </a:r>
            <a:r>
              <a:rPr lang="en-US" b="1" cap="none" dirty="0" smtClean="0">
                <a:solidFill>
                  <a:srgbClr val="FF0000"/>
                </a:solidFill>
              </a:rPr>
              <a:t> </a:t>
            </a:r>
            <a:r>
              <a:rPr lang="ru-RU" b="1" cap="none" dirty="0" smtClean="0">
                <a:solidFill>
                  <a:srgbClr val="FF0000"/>
                </a:solidFill>
              </a:rPr>
              <a:t>и слова</a:t>
            </a:r>
            <a:br>
              <a:rPr lang="ru-RU" b="1" cap="none" dirty="0" smtClean="0">
                <a:solidFill>
                  <a:srgbClr val="FF0000"/>
                </a:solidFill>
              </a:rPr>
            </a:br>
            <a:endParaRPr lang="ru-RU" cap="none" dirty="0"/>
          </a:p>
        </p:txBody>
      </p:sp>
      <p:sp>
        <p:nvSpPr>
          <p:cNvPr id="6" name="Овал 5"/>
          <p:cNvSpPr/>
          <p:nvPr/>
        </p:nvSpPr>
        <p:spPr>
          <a:xfrm>
            <a:off x="1259632" y="1988840"/>
            <a:ext cx="6768752" cy="374441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Bye-bye! Good 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bye! See you!</a:t>
            </a:r>
            <a:endParaRPr lang="ru-RU" sz="3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16119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Песенка – приветствия </a:t>
            </a:r>
            <a:endParaRPr lang="ru-RU" dirty="0"/>
          </a:p>
        </p:txBody>
      </p:sp>
      <p:pic>
        <p:nvPicPr>
          <p:cNvPr id="5" name="Содержимое 4" descr="img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19916" y="2133600"/>
            <a:ext cx="5037667" cy="377825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85728"/>
            <a:ext cx="8066856" cy="90872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</a:rPr>
              <a:t>Поговорите друг с другом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28662" y="1285860"/>
            <a:ext cx="7391424" cy="3219270"/>
          </a:xfrm>
        </p:spPr>
        <p:txBody>
          <a:bodyPr>
            <a:normAutofit lnSpcReduction="10000"/>
          </a:bodyPr>
          <a:lstStyle/>
          <a:p>
            <a:pPr marL="342900" indent="-342900">
              <a:buAutoNum type="arabicParenR"/>
            </a:pP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</a:rPr>
              <a:t> What is your name?</a:t>
            </a:r>
          </a:p>
          <a:p>
            <a:pPr marL="342900" indent="-342900">
              <a:buAutoNum type="arabicParenR"/>
            </a:pP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</a:rPr>
              <a:t> Where are you from?</a:t>
            </a:r>
          </a:p>
          <a:p>
            <a:pPr marL="342900" indent="-342900">
              <a:buAutoNum type="arabicParenR"/>
            </a:pP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</a:rPr>
              <a:t> How are you?</a:t>
            </a:r>
            <a:endParaRPr lang="ru-RU" sz="36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342900" indent="-342900">
              <a:buAutoNum type="arabicParenR"/>
            </a:pP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</a:rPr>
              <a:t>How  old are you?</a:t>
            </a:r>
          </a:p>
          <a:p>
            <a:pPr marL="342900" indent="-342900">
              <a:buAutoNum type="arabicParenR"/>
            </a:pP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</a:rPr>
              <a:t>Nice to meet you</a:t>
            </a:r>
            <a:endParaRPr lang="ru-RU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21633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000" dirty="0" smtClean="0"/>
              <a:t>Повторим слова </a:t>
            </a:r>
            <a:endParaRPr lang="ru-RU" sz="6000" dirty="0"/>
          </a:p>
        </p:txBody>
      </p:sp>
      <p:pic>
        <p:nvPicPr>
          <p:cNvPr id="4" name="Самые красивые города мира- Лондон Великобритания- Оплот английских традиций.mp4">
            <a:hlinkClick r:id="" action="ppaction://media"/>
          </p:cNvPr>
          <p:cNvPicPr>
            <a:picLocks noGrp="1" noRot="1" noChangeAspect="1"/>
          </p:cNvPicPr>
          <p:nvPr>
            <p:ph type="pic"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668588" y="635199"/>
            <a:ext cx="5138737" cy="3854052"/>
          </a:xfrm>
          <a:prstGeom prst="rect">
            <a:avLst/>
          </a:prstGeom>
        </p:spPr>
      </p:pic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571604" y="2428868"/>
            <a:ext cx="621510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chemeClr val="accent2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85918" y="2071678"/>
            <a:ext cx="6589200" cy="1643074"/>
          </a:xfrm>
        </p:spPr>
        <p:txBody>
          <a:bodyPr>
            <a:normAutofit/>
          </a:bodyPr>
          <a:lstStyle/>
          <a:p>
            <a:r>
              <a:rPr lang="en-US" sz="6000" b="1" dirty="0" smtClean="0">
                <a:solidFill>
                  <a:srgbClr val="C00000"/>
                </a:solidFill>
              </a:rPr>
              <a:t>What </a:t>
            </a:r>
            <a:r>
              <a:rPr lang="en-US" sz="6000" b="1" dirty="0" err="1" smtClean="0">
                <a:solidFill>
                  <a:srgbClr val="C00000"/>
                </a:solidFill>
              </a:rPr>
              <a:t>colour</a:t>
            </a:r>
            <a:r>
              <a:rPr lang="en-US" sz="6000" b="1" dirty="0" smtClean="0">
                <a:solidFill>
                  <a:srgbClr val="C00000"/>
                </a:solidFill>
              </a:rPr>
              <a:t> is it?</a:t>
            </a:r>
            <a:endParaRPr lang="ru-RU" sz="6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4043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0070C0"/>
                </a:solidFill>
              </a:rPr>
              <a:t>Учимся вместе </a:t>
            </a:r>
            <a:r>
              <a:rPr lang="ru-RU" b="1" dirty="0" smtClean="0">
                <a:solidFill>
                  <a:srgbClr val="0070C0"/>
                </a:solidFill>
              </a:rPr>
              <a:t/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sz="3600" b="1" dirty="0" smtClean="0">
                <a:solidFill>
                  <a:srgbClr val="7030A0"/>
                </a:solidFill>
              </a:rPr>
              <a:t>1. Послушай аудиозапись и скажи кто где живет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solidFill>
                  <a:srgbClr val="FF0066"/>
                </a:solidFill>
              </a:rPr>
              <a:t>Давайте посмотрим фильм про ЛОНДОН </a:t>
            </a:r>
            <a:endParaRPr lang="ru-RU" sz="3600" b="1" i="1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39553" y="-243408"/>
            <a:ext cx="7994848" cy="3384376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/>
              <a:t/>
            </a:r>
            <a:br>
              <a:rPr lang="ru-RU" sz="2700" b="1" dirty="0"/>
            </a:br>
            <a:r>
              <a:rPr lang="ru-RU" sz="2200" b="1" i="1" u="sng" dirty="0" smtClean="0">
                <a:solidFill>
                  <a:schemeClr val="accent6">
                    <a:lumMod val="50000"/>
                  </a:schemeClr>
                </a:solidFill>
              </a:rPr>
              <a:t>Назовите по-английски </a:t>
            </a:r>
            <a:r>
              <a:rPr lang="en-US" sz="2200" b="1" i="1" u="sng" dirty="0" smtClean="0">
                <a:solidFill>
                  <a:schemeClr val="accent6">
                    <a:lumMod val="50000"/>
                  </a:schemeClr>
                </a:solidFill>
              </a:rPr>
              <a:t>:</a:t>
            </a:r>
            <a:r>
              <a:rPr lang="ru-RU" sz="2200" b="1" i="1" u="sng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2200" b="1" i="1" u="sng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sz="2200" dirty="0" smtClean="0">
                <a:solidFill>
                  <a:schemeClr val="accent6">
                    <a:lumMod val="50000"/>
                  </a:schemeClr>
                </a:solidFill>
              </a:rPr>
              <a:t>-</a:t>
            </a:r>
            <a:r>
              <a:rPr lang="ru-RU" sz="2200" b="1" dirty="0" smtClean="0">
                <a:solidFill>
                  <a:schemeClr val="accent6">
                    <a:lumMod val="50000"/>
                  </a:schemeClr>
                </a:solidFill>
              </a:rPr>
              <a:t>диких животных</a:t>
            </a:r>
            <a:br>
              <a:rPr lang="ru-RU" sz="22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sz="2200" b="1" dirty="0" smtClean="0">
                <a:solidFill>
                  <a:schemeClr val="accent6">
                    <a:lumMod val="50000"/>
                  </a:schemeClr>
                </a:solidFill>
              </a:rPr>
              <a:t>-</a:t>
            </a:r>
            <a:r>
              <a:rPr lang="ru-RU" sz="2200" b="1" dirty="0" smtClean="0">
                <a:solidFill>
                  <a:schemeClr val="accent6">
                    <a:lumMod val="50000"/>
                  </a:schemeClr>
                </a:solidFill>
              </a:rPr>
              <a:t>домашних животных</a:t>
            </a:r>
            <a:br>
              <a:rPr lang="ru-RU" sz="22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sz="2200" b="1" dirty="0" smtClean="0">
                <a:solidFill>
                  <a:schemeClr val="accent6">
                    <a:lumMod val="50000"/>
                  </a:schemeClr>
                </a:solidFill>
              </a:rPr>
              <a:t>-</a:t>
            </a:r>
            <a:r>
              <a:rPr lang="ru-RU" sz="2200" b="1" dirty="0" smtClean="0">
                <a:solidFill>
                  <a:schemeClr val="accent6">
                    <a:lumMod val="50000"/>
                  </a:schemeClr>
                </a:solidFill>
              </a:rPr>
              <a:t>насекомых</a:t>
            </a:r>
            <a:br>
              <a:rPr lang="ru-RU" sz="22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sz="2200" b="1" dirty="0" smtClean="0">
                <a:solidFill>
                  <a:schemeClr val="accent6">
                    <a:lumMod val="50000"/>
                  </a:schemeClr>
                </a:solidFill>
              </a:rPr>
              <a:t>-</a:t>
            </a:r>
            <a:r>
              <a:rPr lang="ru-RU" sz="2200" b="1" dirty="0" smtClean="0">
                <a:solidFill>
                  <a:schemeClr val="accent6">
                    <a:lumMod val="50000"/>
                  </a:schemeClr>
                </a:solidFill>
              </a:rPr>
              <a:t>транспортные средства</a:t>
            </a:r>
            <a:br>
              <a:rPr lang="ru-RU" sz="22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sz="2200" b="1" dirty="0" smtClean="0">
                <a:solidFill>
                  <a:schemeClr val="accent6">
                    <a:lumMod val="50000"/>
                  </a:schemeClr>
                </a:solidFill>
              </a:rPr>
              <a:t>-</a:t>
            </a:r>
            <a:r>
              <a:rPr lang="ru-RU" sz="2200" b="1" dirty="0" smtClean="0">
                <a:solidFill>
                  <a:schemeClr val="accent6">
                    <a:lumMod val="50000"/>
                  </a:schemeClr>
                </a:solidFill>
              </a:rPr>
              <a:t>предметы красного (рыжего) цвета</a:t>
            </a:r>
            <a:br>
              <a:rPr lang="ru-RU" sz="22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sz="2200" b="1" dirty="0" smtClean="0">
                <a:solidFill>
                  <a:schemeClr val="accent6">
                    <a:lumMod val="50000"/>
                  </a:schemeClr>
                </a:solidFill>
              </a:rPr>
              <a:t>-</a:t>
            </a:r>
            <a:r>
              <a:rPr lang="ru-RU" sz="2200" b="1" dirty="0" smtClean="0">
                <a:solidFill>
                  <a:schemeClr val="accent6">
                    <a:lumMod val="50000"/>
                  </a:schemeClr>
                </a:solidFill>
              </a:rPr>
              <a:t>предметы, названия которых начинаются с буквы</a:t>
            </a:r>
            <a:r>
              <a:rPr lang="en-US" sz="2200" b="1" dirty="0" smtClean="0">
                <a:solidFill>
                  <a:schemeClr val="accent6">
                    <a:lumMod val="50000"/>
                  </a:schemeClr>
                </a:solidFill>
              </a:rPr>
              <a:t> S</a:t>
            </a:r>
            <a:r>
              <a:rPr lang="ru-RU" sz="2200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22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sz="2200" b="1" dirty="0" smtClean="0">
                <a:solidFill>
                  <a:schemeClr val="accent6">
                    <a:lumMod val="50000"/>
                  </a:schemeClr>
                </a:solidFill>
              </a:rPr>
              <a:t>-</a:t>
            </a:r>
            <a:r>
              <a:rPr lang="ru-RU" sz="2200" b="1" dirty="0" smtClean="0">
                <a:solidFill>
                  <a:schemeClr val="accent6">
                    <a:lumMod val="50000"/>
                  </a:schemeClr>
                </a:solidFill>
              </a:rPr>
              <a:t>предметы зеленого цвета</a:t>
            </a:r>
            <a:br>
              <a:rPr lang="ru-RU" sz="22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sz="2200" b="1" dirty="0" smtClean="0">
                <a:solidFill>
                  <a:schemeClr val="accent6">
                    <a:lumMod val="50000"/>
                  </a:schemeClr>
                </a:solidFill>
              </a:rPr>
              <a:t>-</a:t>
            </a:r>
            <a:r>
              <a:rPr lang="ru-RU" sz="2200" b="1" dirty="0" smtClean="0">
                <a:solidFill>
                  <a:schemeClr val="accent6">
                    <a:lumMod val="50000"/>
                  </a:schemeClr>
                </a:solidFill>
              </a:rPr>
              <a:t>предметы мебели</a:t>
            </a:r>
            <a:r>
              <a:rPr lang="en-US" sz="2200" b="1" dirty="0" smtClean="0"/>
              <a:t/>
            </a:r>
            <a:br>
              <a:rPr lang="en-US" sz="2200" b="1" dirty="0" smtClean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539553" y="3353390"/>
            <a:ext cx="7994848" cy="350460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772" t="1542" r="9648" b="56819"/>
          <a:stretch/>
        </p:blipFill>
        <p:spPr>
          <a:xfrm>
            <a:off x="0" y="2780928"/>
            <a:ext cx="9144000" cy="4077071"/>
          </a:xfrm>
          <a:prstGeom prst="round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09482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571480"/>
            <a:ext cx="6643734" cy="1080120"/>
          </a:xfrm>
        </p:spPr>
        <p:txBody>
          <a:bodyPr>
            <a:normAutofit fontScale="90000"/>
          </a:bodyPr>
          <a:lstStyle/>
          <a:p>
            <a:r>
              <a:rPr lang="ru-RU" sz="3100" i="1" dirty="0" smtClean="0">
                <a:solidFill>
                  <a:srgbClr val="7030A0"/>
                </a:solidFill>
              </a:rPr>
              <a:t>           </a:t>
            </a:r>
            <a:r>
              <a:rPr lang="ru-RU" sz="3100" b="1" i="1" dirty="0" smtClean="0">
                <a:solidFill>
                  <a:srgbClr val="7030A0"/>
                </a:solidFill>
              </a:rPr>
              <a:t>3.ЗАКОНЧИ  ФРАЗЫ </a:t>
            </a:r>
            <a:r>
              <a:rPr lang="ru-RU" sz="3100" b="1" i="1" cap="none" dirty="0" smtClean="0">
                <a:solidFill>
                  <a:srgbClr val="7030A0"/>
                </a:solidFill>
              </a:rPr>
              <a:t/>
            </a:r>
            <a:br>
              <a:rPr lang="ru-RU" sz="3100" b="1" i="1" cap="none" dirty="0" smtClean="0">
                <a:solidFill>
                  <a:srgbClr val="7030A0"/>
                </a:solidFill>
              </a:rPr>
            </a:br>
            <a:r>
              <a:rPr lang="ru-RU" sz="2800" b="1" i="1" dirty="0">
                <a:solidFill>
                  <a:srgbClr val="7030A0"/>
                </a:solidFill>
              </a:rPr>
              <a:t/>
            </a:r>
            <a:br>
              <a:rPr lang="ru-RU" sz="2800" b="1" i="1" dirty="0">
                <a:solidFill>
                  <a:srgbClr val="7030A0"/>
                </a:solidFill>
              </a:rPr>
            </a:br>
            <a:r>
              <a:rPr lang="ru-RU" sz="2800" b="1" i="1" dirty="0" smtClean="0">
                <a:solidFill>
                  <a:srgbClr val="7030A0"/>
                </a:solidFill>
              </a:rPr>
              <a:t/>
            </a:r>
            <a:br>
              <a:rPr lang="ru-RU" sz="2800" b="1" i="1" dirty="0" smtClean="0">
                <a:solidFill>
                  <a:srgbClr val="7030A0"/>
                </a:solidFill>
              </a:rPr>
            </a:br>
            <a:r>
              <a:rPr lang="en-US" sz="2800" b="1" i="1" dirty="0" smtClean="0">
                <a:solidFill>
                  <a:srgbClr val="7030A0"/>
                </a:solidFill>
              </a:rPr>
              <a:t>hill</a:t>
            </a:r>
            <a:br>
              <a:rPr lang="en-US" sz="2800" b="1" i="1" dirty="0" smtClean="0">
                <a:solidFill>
                  <a:srgbClr val="7030A0"/>
                </a:solidFill>
              </a:rPr>
            </a:br>
            <a:r>
              <a:rPr lang="en-US" sz="2800" b="1" i="1" dirty="0" smtClean="0">
                <a:solidFill>
                  <a:srgbClr val="7030A0"/>
                </a:solidFill>
              </a:rPr>
              <a:t>wood</a:t>
            </a:r>
            <a:br>
              <a:rPr lang="en-US" sz="2800" b="1" i="1" dirty="0" smtClean="0">
                <a:solidFill>
                  <a:srgbClr val="7030A0"/>
                </a:solidFill>
              </a:rPr>
            </a:br>
            <a:r>
              <a:rPr lang="en-US" sz="2800" b="1" i="1" dirty="0" smtClean="0">
                <a:solidFill>
                  <a:srgbClr val="7030A0"/>
                </a:solidFill>
              </a:rPr>
              <a:t>sock</a:t>
            </a:r>
            <a:br>
              <a:rPr lang="en-US" sz="2800" b="1" i="1" dirty="0" smtClean="0">
                <a:solidFill>
                  <a:srgbClr val="7030A0"/>
                </a:solidFill>
              </a:rPr>
            </a:br>
            <a:r>
              <a:rPr lang="en-US" sz="2800" b="1" i="1" dirty="0" smtClean="0">
                <a:solidFill>
                  <a:srgbClr val="7030A0"/>
                </a:solidFill>
              </a:rPr>
              <a:t>sheep</a:t>
            </a:r>
            <a:br>
              <a:rPr lang="en-US" sz="2800" b="1" i="1" dirty="0" smtClean="0">
                <a:solidFill>
                  <a:srgbClr val="7030A0"/>
                </a:solidFill>
              </a:rPr>
            </a:br>
            <a:r>
              <a:rPr lang="en-US" sz="2800" b="1" i="1" dirty="0" smtClean="0">
                <a:solidFill>
                  <a:srgbClr val="7030A0"/>
                </a:solidFill>
              </a:rPr>
              <a:t>ant</a:t>
            </a:r>
            <a:br>
              <a:rPr lang="en-US" sz="2800" b="1" i="1" dirty="0" smtClean="0">
                <a:solidFill>
                  <a:srgbClr val="7030A0"/>
                </a:solidFill>
              </a:rPr>
            </a:br>
            <a:r>
              <a:rPr lang="en-US" sz="2800" b="1" i="1" dirty="0" smtClean="0">
                <a:solidFill>
                  <a:srgbClr val="7030A0"/>
                </a:solidFill>
              </a:rPr>
              <a:t>cook</a:t>
            </a:r>
            <a:br>
              <a:rPr lang="en-US" sz="2800" b="1" i="1" dirty="0" smtClean="0">
                <a:solidFill>
                  <a:srgbClr val="7030A0"/>
                </a:solidFill>
              </a:rPr>
            </a:br>
            <a:r>
              <a:rPr lang="en-US" sz="2800" b="1" i="1" dirty="0" smtClean="0">
                <a:solidFill>
                  <a:srgbClr val="7030A0"/>
                </a:solidFill>
              </a:rPr>
              <a:t>hook</a:t>
            </a:r>
            <a:br>
              <a:rPr lang="en-US" sz="2800" b="1" i="1" dirty="0" smtClean="0">
                <a:solidFill>
                  <a:srgbClr val="7030A0"/>
                </a:solidFill>
              </a:rPr>
            </a:br>
            <a:r>
              <a:rPr lang="en-US" sz="2800" b="1" i="1" dirty="0" smtClean="0">
                <a:solidFill>
                  <a:srgbClr val="7030A0"/>
                </a:solidFill>
              </a:rPr>
              <a:t>bus</a:t>
            </a:r>
            <a:br>
              <a:rPr lang="en-US" sz="2800" b="1" i="1" dirty="0" smtClean="0">
                <a:solidFill>
                  <a:srgbClr val="7030A0"/>
                </a:solidFill>
              </a:rPr>
            </a:br>
            <a:r>
              <a:rPr lang="en-US" sz="2800" b="1" i="1" dirty="0" smtClean="0">
                <a:solidFill>
                  <a:srgbClr val="7030A0"/>
                </a:solidFill>
              </a:rPr>
              <a:t>van  </a:t>
            </a:r>
            <a:br>
              <a:rPr lang="en-US" sz="2800" b="1" i="1" dirty="0" smtClean="0">
                <a:solidFill>
                  <a:srgbClr val="7030A0"/>
                </a:solidFill>
              </a:rPr>
            </a:br>
            <a:r>
              <a:rPr lang="en-US" sz="2800" b="1" i="1" dirty="0" smtClean="0">
                <a:solidFill>
                  <a:srgbClr val="7030A0"/>
                </a:solidFill>
              </a:rPr>
              <a:t>book</a:t>
            </a:r>
            <a:br>
              <a:rPr lang="en-US" sz="2800" b="1" i="1" dirty="0" smtClean="0">
                <a:solidFill>
                  <a:srgbClr val="7030A0"/>
                </a:solidFill>
              </a:rPr>
            </a:br>
            <a:r>
              <a:rPr lang="en-US" sz="2800" b="1" i="1" dirty="0" smtClean="0">
                <a:solidFill>
                  <a:srgbClr val="7030A0"/>
                </a:solidFill>
              </a:rPr>
              <a:t>pen</a:t>
            </a:r>
            <a:br>
              <a:rPr lang="en-US" sz="2800" b="1" i="1" dirty="0" smtClean="0">
                <a:solidFill>
                  <a:srgbClr val="7030A0"/>
                </a:solidFill>
              </a:rPr>
            </a:br>
            <a:r>
              <a:rPr lang="en-US" sz="2800" b="1" i="1" dirty="0" smtClean="0">
                <a:solidFill>
                  <a:srgbClr val="7030A0"/>
                </a:solidFill>
              </a:rPr>
              <a:t/>
            </a:r>
            <a:br>
              <a:rPr lang="en-US" sz="2800" b="1" i="1" dirty="0" smtClean="0">
                <a:solidFill>
                  <a:srgbClr val="7030A0"/>
                </a:solidFill>
              </a:rPr>
            </a:br>
            <a:r>
              <a:rPr lang="en-US" sz="2800" b="1" i="1" dirty="0">
                <a:solidFill>
                  <a:srgbClr val="7030A0"/>
                </a:solidFill>
              </a:rPr>
              <a:t> </a:t>
            </a:r>
            <a:r>
              <a:rPr lang="en-US" sz="2800" b="1" i="1" dirty="0" smtClean="0">
                <a:solidFill>
                  <a:srgbClr val="7030A0"/>
                </a:solidFill>
              </a:rPr>
              <a:t> </a:t>
            </a:r>
            <a:endParaRPr lang="ru-RU" sz="2800" b="1" i="1" cap="none" dirty="0">
              <a:solidFill>
                <a:srgbClr val="7030A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620688"/>
            <a:ext cx="2380844" cy="2924944"/>
          </a:xfrm>
        </p:spPr>
      </p:pic>
    </p:spTree>
    <p:extLst>
      <p:ext uri="{BB962C8B-B14F-4D97-AF65-F5344CB8AC3E}">
        <p14:creationId xmlns="" xmlns:p14="http://schemas.microsoft.com/office/powerpoint/2010/main" val="356359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7200" i="1" dirty="0" smtClean="0"/>
              <a:t>ФИЗМИНУТКА </a:t>
            </a:r>
            <a:endParaRPr lang="ru-RU" sz="7200" i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644</TotalTime>
  <Words>90</Words>
  <Application>Microsoft Office PowerPoint</Application>
  <PresentationFormat>Экран (4:3)</PresentationFormat>
  <Paragraphs>36</Paragraphs>
  <Slides>14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Легкий дым</vt:lpstr>
      <vt:lpstr>Слайд 1</vt:lpstr>
      <vt:lpstr>Песенка – приветствия </vt:lpstr>
      <vt:lpstr>Поговорите друг с другом</vt:lpstr>
      <vt:lpstr>Повторим слова </vt:lpstr>
      <vt:lpstr>What colour is it?</vt:lpstr>
      <vt:lpstr>Учимся вместе  1. Послушай аудиозапись и скажи кто где живет</vt:lpstr>
      <vt:lpstr>  Назовите по-английски : -диких животных -домашних животных -насекомых -транспортные средства -предметы красного (рыжего) цвета -предметы, названия которых начинаются с буквы S -предметы зеленого цвета -предметы мебели   </vt:lpstr>
      <vt:lpstr>           3.ЗАКОНЧИ  ФРАЗЫ    hill wood sock sheep ant cook hook bus van   book pen    </vt:lpstr>
      <vt:lpstr>ФИЗМИНУТКА </vt:lpstr>
      <vt:lpstr>4.Прочитайте слова </vt:lpstr>
      <vt:lpstr>         5. САМОСТОЯТЕЛЬНАЯ РАБОТА </vt:lpstr>
      <vt:lpstr>Слайд 12</vt:lpstr>
      <vt:lpstr>РЕФЛЕКСИЯ </vt:lpstr>
      <vt:lpstr>Домашнее задание: Step 20,повторить алфавит и слова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Suleyman</cp:lastModifiedBy>
  <cp:revision>56</cp:revision>
  <dcterms:created xsi:type="dcterms:W3CDTF">2014-06-15T09:49:01Z</dcterms:created>
  <dcterms:modified xsi:type="dcterms:W3CDTF">2017-12-22T21:37:41Z</dcterms:modified>
</cp:coreProperties>
</file>